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9" r:id="rId29"/>
    <p:sldId id="284" r:id="rId30"/>
    <p:sldId id="290" r:id="rId31"/>
    <p:sldId id="285" r:id="rId32"/>
    <p:sldId id="286" r:id="rId33"/>
    <p:sldId id="287" r:id="rId34"/>
    <p:sldId id="288" r:id="rId35"/>
  </p:sldIdLst>
  <p:sldSz cx="18288000" cy="10287000"/>
  <p:notesSz cx="6858000" cy="9144000"/>
  <p:embeddedFontLst>
    <p:embeddedFont>
      <p:font typeface="Arimo Bold" panose="020B0604020202020204" charset="0"/>
      <p:regular r:id="rId36"/>
    </p:embeddedFont>
    <p:embeddedFont>
      <p:font typeface="DM Sans" pitchFamily="2" charset="-94"/>
      <p:regular r:id="rId37"/>
      <p:bold r:id="rId38"/>
    </p:embeddedFont>
    <p:embeddedFont>
      <p:font typeface="DM Sans Bold" charset="-94"/>
      <p:regular r:id="rId39"/>
    </p:embeddedFont>
    <p:embeddedFont>
      <p:font typeface="Now Bold" panose="020B0604020202020204" charset="-94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Orta Stil 2 - Vurgu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Orta Stil 2 - Vurgu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.svg"/><Relationship Id="rId5" Type="http://schemas.openxmlformats.org/officeDocument/2006/relationships/image" Target="../media/image18.svg"/><Relationship Id="rId10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65100" y="498186"/>
            <a:ext cx="8610243" cy="943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7"/>
              </a:lnSpc>
            </a:pPr>
            <a:endParaRPr dirty="0"/>
          </a:p>
          <a:p>
            <a:pPr algn="ctr">
              <a:lnSpc>
                <a:spcPts val="3637"/>
              </a:lnSpc>
            </a:pPr>
            <a:endParaRPr dirty="0"/>
          </a:p>
          <a:p>
            <a:pPr algn="ctr">
              <a:lnSpc>
                <a:spcPts val="3637"/>
              </a:lnSpc>
            </a:pPr>
            <a:endParaRPr dirty="0"/>
          </a:p>
          <a:p>
            <a:pPr algn="ctr">
              <a:lnSpc>
                <a:spcPts val="3637"/>
              </a:lnSpc>
            </a:pPr>
            <a:endParaRPr dirty="0"/>
          </a:p>
          <a:p>
            <a:pPr algn="ctr">
              <a:lnSpc>
                <a:spcPts val="4140"/>
              </a:lnSpc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T.C.</a:t>
            </a:r>
          </a:p>
          <a:p>
            <a:pPr algn="ctr">
              <a:lnSpc>
                <a:spcPts val="4140"/>
              </a:lnSpc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İSTANBUL MEDENİYET ÜNİVERSİTESİ</a:t>
            </a:r>
          </a:p>
          <a:p>
            <a:pPr algn="ctr">
              <a:lnSpc>
                <a:spcPts val="4140"/>
              </a:lnSpc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MÜHENDİSLİK VE DOĞA BİLİMLERİ FAKÜLTESİ</a:t>
            </a:r>
          </a:p>
          <a:p>
            <a:pPr algn="ctr">
              <a:lnSpc>
                <a:spcPts val="4140"/>
              </a:lnSpc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ENDÜSTRİ MÜHENDİSLİĞİ BÖLÜMÜ</a:t>
            </a:r>
          </a:p>
          <a:p>
            <a:pPr algn="ctr">
              <a:lnSpc>
                <a:spcPts val="4140"/>
              </a:lnSpc>
            </a:pPr>
            <a:endParaRPr lang="en-US" sz="3000" dirty="0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4140"/>
              </a:lnSpc>
            </a:pPr>
            <a:endParaRPr lang="en-US" sz="3000" dirty="0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4140"/>
              </a:lnSpc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MAKİNE ÖĞRENMESİ ALGORİTMALARINA DAYALI </a:t>
            </a:r>
          </a:p>
          <a:p>
            <a:pPr algn="ctr">
              <a:lnSpc>
                <a:spcPts val="4140"/>
              </a:lnSpc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HİSSE SENEDİ FİYAT TAHMİNİ</a:t>
            </a:r>
          </a:p>
          <a:p>
            <a:pPr algn="ctr">
              <a:lnSpc>
                <a:spcPts val="4140"/>
              </a:lnSpc>
            </a:pPr>
            <a:endParaRPr lang="en-US" sz="3000" dirty="0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4140"/>
              </a:lnSpc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BİTİRME PROJESİ</a:t>
            </a:r>
          </a:p>
          <a:p>
            <a:pPr algn="ctr">
              <a:lnSpc>
                <a:spcPts val="4140"/>
              </a:lnSpc>
            </a:pPr>
            <a:endParaRPr lang="en-US" sz="3000" dirty="0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4140"/>
              </a:lnSpc>
            </a:pP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Hazırlayan</a:t>
            </a:r>
            <a:endParaRPr lang="en-US" sz="3000" dirty="0">
              <a:solidFill>
                <a:srgbClr val="FFFFFF"/>
              </a:solidFill>
              <a:latin typeface="DM Sans Bold"/>
            </a:endParaRPr>
          </a:p>
          <a:p>
            <a:pPr algn="ctr">
              <a:lnSpc>
                <a:spcPts val="4140"/>
              </a:lnSpc>
            </a:pPr>
            <a:r>
              <a:rPr lang="en-US" sz="3000" dirty="0">
                <a:solidFill>
                  <a:srgbClr val="FFFFFF"/>
                </a:solidFill>
                <a:latin typeface="DM Sans Bold"/>
              </a:rPr>
              <a:t>TUNAHAN KAAN KELEŞ</a:t>
            </a:r>
          </a:p>
          <a:p>
            <a:pPr algn="ctr">
              <a:lnSpc>
                <a:spcPts val="4140"/>
              </a:lnSpc>
            </a:pPr>
            <a:r>
              <a:rPr lang="en-US" sz="3000" dirty="0">
                <a:solidFill>
                  <a:srgbClr val="FFFFFF"/>
                </a:solidFill>
                <a:latin typeface="DM Sans Bold"/>
              </a:rPr>
              <a:t>21120606312</a:t>
            </a:r>
          </a:p>
          <a:p>
            <a:pPr algn="ctr">
              <a:lnSpc>
                <a:spcPts val="2320"/>
              </a:lnSpc>
              <a:spcBef>
                <a:spcPct val="0"/>
              </a:spcBef>
            </a:pPr>
            <a:endParaRPr lang="en-US" sz="3000" dirty="0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7014180" y="536286"/>
            <a:ext cx="3512083" cy="1601295"/>
          </a:xfrm>
          <a:custGeom>
            <a:avLst/>
            <a:gdLst/>
            <a:ahLst/>
            <a:cxnLst/>
            <a:rect l="l" t="t" r="r" b="b"/>
            <a:pathLst>
              <a:path w="3512083" h="1601295">
                <a:moveTo>
                  <a:pt x="0" y="0"/>
                </a:moveTo>
                <a:lnTo>
                  <a:pt x="3512082" y="0"/>
                </a:lnTo>
                <a:lnTo>
                  <a:pt x="3512082" y="1601294"/>
                </a:lnTo>
                <a:lnTo>
                  <a:pt x="0" y="1601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3184" y="2515056"/>
            <a:ext cx="16861631" cy="476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5"/>
              </a:lnSpc>
            </a:pPr>
            <a:r>
              <a:rPr lang="en-US" sz="3199" dirty="0" err="1">
                <a:solidFill>
                  <a:srgbClr val="FFFFFF"/>
                </a:solidFill>
                <a:latin typeface="DM Sans Bold"/>
              </a:rPr>
              <a:t>Toplam</a:t>
            </a:r>
            <a:r>
              <a:rPr lang="en-US" sz="3199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DM Sans Bold"/>
              </a:rPr>
              <a:t>Varlıkların</a:t>
            </a:r>
            <a:r>
              <a:rPr lang="en-US" sz="3199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DM Sans Bold"/>
              </a:rPr>
              <a:t>Korelasyonu</a:t>
            </a:r>
            <a:endParaRPr lang="en-US" sz="3199" dirty="0">
              <a:solidFill>
                <a:srgbClr val="FFFFFF"/>
              </a:solidFill>
              <a:latin typeface="DM Sans Bold"/>
            </a:endParaRPr>
          </a:p>
          <a:p>
            <a:pPr marL="690879" lvl="1" indent="-345439" algn="just">
              <a:lnSpc>
                <a:spcPts val="4415"/>
              </a:lnSpc>
              <a:buFont typeface="Arial"/>
              <a:buChar char="•"/>
            </a:pPr>
            <a:r>
              <a:rPr lang="en-US" sz="3199" dirty="0" err="1">
                <a:solidFill>
                  <a:srgbClr val="FFFFFF"/>
                </a:solidFill>
                <a:latin typeface="DM Sans"/>
              </a:rPr>
              <a:t>Şirketin</a:t>
            </a:r>
            <a:r>
              <a:rPr lang="en-US" sz="31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DM Sans"/>
              </a:rPr>
              <a:t>sahip</a:t>
            </a:r>
            <a:r>
              <a:rPr lang="en-US" sz="31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DM Sans"/>
              </a:rPr>
              <a:t>olduğu</a:t>
            </a:r>
            <a:r>
              <a:rPr lang="en-US" sz="31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DM Sans"/>
              </a:rPr>
              <a:t>kaynaklar</a:t>
            </a:r>
            <a:r>
              <a:rPr lang="en-US" sz="31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1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DM Sans"/>
              </a:rPr>
              <a:t>ekonomik</a:t>
            </a:r>
            <a:r>
              <a:rPr lang="en-US" sz="31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DM Sans"/>
              </a:rPr>
              <a:t>değerlerdir</a:t>
            </a:r>
            <a:r>
              <a:rPr lang="en-US" sz="3199" dirty="0">
                <a:solidFill>
                  <a:srgbClr val="FFFFFF"/>
                </a:solidFill>
                <a:latin typeface="DM Sans"/>
              </a:rPr>
              <a:t>. 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Dönen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varlıklar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duran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varlıkların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toplamıdır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Herhangi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hissenin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yılda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dört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kere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toplam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varlıklar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değeri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açıklanmaktadır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Hisse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fiyatları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üç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ayın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maksimum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verisi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minimum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verisi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ortalaması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alınarak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hesaplanmıştır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Sonuçta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hisse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fiyatı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;</a:t>
            </a:r>
          </a:p>
          <a:p>
            <a:pPr marL="647700" lvl="1" indent="-323850" algn="l">
              <a:lnSpc>
                <a:spcPts val="4140"/>
              </a:lnSpc>
              <a:buAutoNum type="arabicPeriod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Ortalama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alınırsa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: 0,938044</a:t>
            </a:r>
          </a:p>
          <a:p>
            <a:pPr marL="647700" lvl="1" indent="-323850" algn="l">
              <a:lnSpc>
                <a:spcPts val="4140"/>
              </a:lnSpc>
              <a:buAutoNum type="arabicPeriod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Maksimum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alınırsa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:  0,949379</a:t>
            </a:r>
          </a:p>
          <a:p>
            <a:pPr marL="647700" lvl="1" indent="-323850" algn="l">
              <a:lnSpc>
                <a:spcPts val="4140"/>
              </a:lnSpc>
              <a:buAutoNum type="arabicPeriod"/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Minimum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alınırsa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: 0,912093 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14032876" y="-4298386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8" y="0"/>
                </a:lnTo>
                <a:lnTo>
                  <a:pt x="6452848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-2641389" y="8857312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Freeform 5"/>
          <p:cNvSpPr/>
          <p:nvPr/>
        </p:nvSpPr>
        <p:spPr>
          <a:xfrm>
            <a:off x="16962082" y="8127482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2118" y="1924688"/>
            <a:ext cx="17755882" cy="5787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5"/>
              </a:lnSpc>
            </a:pPr>
            <a:r>
              <a:rPr lang="en-US" sz="3199" dirty="0" err="1">
                <a:solidFill>
                  <a:srgbClr val="FFFFFF"/>
                </a:solidFill>
                <a:latin typeface="DM Sans Bold"/>
              </a:rPr>
              <a:t>Hacim</a:t>
            </a:r>
            <a:r>
              <a:rPr lang="en-US" sz="3199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DM Sans Bold"/>
              </a:rPr>
              <a:t>Değerlerinin</a:t>
            </a:r>
            <a:r>
              <a:rPr lang="en-US" sz="3199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DM Sans Bold"/>
              </a:rPr>
              <a:t>Korelasyonu</a:t>
            </a:r>
            <a:endParaRPr lang="en-US" sz="3199" dirty="0">
              <a:solidFill>
                <a:srgbClr val="FFFFFF"/>
              </a:solidFill>
              <a:latin typeface="DM Sans Bold"/>
            </a:endParaRP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Bir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hissenin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hacim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değeri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belirli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zaman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diliminde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(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genellikle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gün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) o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hisse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senedinin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alınıp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satıldığı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toplam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birim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sayısını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ifade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eder</a:t>
            </a:r>
            <a:endParaRPr lang="en-US" sz="3000" dirty="0">
              <a:solidFill>
                <a:srgbClr val="FFFFFF"/>
              </a:solidFill>
              <a:latin typeface="DM Sans"/>
            </a:endParaRP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Hacim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değeri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yatırımcıların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hisse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senedine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olan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ilgisini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o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hissede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ne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kadar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işlem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yapıldığını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gösteren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önemli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piyasa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metriğidir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 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Hacim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verileri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ile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korelasyon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değeri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Toplam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Varlıklar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Korelasyonu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gibi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yapılmıştır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Hisse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fiyatları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üç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ayın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maksimum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verisi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minimum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verisi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ortalaması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alınarak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hesaplanmıştır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Sonuçta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hisse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fiyatı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;</a:t>
            </a:r>
          </a:p>
          <a:p>
            <a:pPr marL="647700" lvl="1" indent="-323850" algn="l">
              <a:lnSpc>
                <a:spcPts val="4140"/>
              </a:lnSpc>
              <a:buAutoNum type="arabicPeriod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Ortalama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alınırsa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: 0,35879</a:t>
            </a:r>
          </a:p>
          <a:p>
            <a:pPr marL="647700" lvl="1" indent="-323850" algn="l">
              <a:lnSpc>
                <a:spcPts val="4140"/>
              </a:lnSpc>
              <a:buAutoNum type="arabicPeriod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Maksimum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alınırsa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:  0,39973 </a:t>
            </a:r>
          </a:p>
          <a:p>
            <a:pPr marL="647700" lvl="1" indent="-323850" algn="l">
              <a:lnSpc>
                <a:spcPts val="4140"/>
              </a:lnSpc>
              <a:buAutoNum type="arabicPeriod"/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Minimum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alınırsa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: 0,31135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14032876" y="-4298386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8" y="0"/>
                </a:lnTo>
                <a:lnTo>
                  <a:pt x="6452848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-2622339" y="8857312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Freeform 5"/>
          <p:cNvSpPr/>
          <p:nvPr/>
        </p:nvSpPr>
        <p:spPr>
          <a:xfrm>
            <a:off x="16962082" y="8127482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62082" y="8127482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557772" y="2022552"/>
            <a:ext cx="17730228" cy="6834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5"/>
              </a:lnSpc>
            </a:pPr>
            <a:r>
              <a:rPr lang="en-US" sz="3199" dirty="0" err="1">
                <a:solidFill>
                  <a:srgbClr val="FFFFFF"/>
                </a:solidFill>
                <a:latin typeface="DM Sans Bold"/>
              </a:rPr>
              <a:t>Gelir</a:t>
            </a:r>
            <a:r>
              <a:rPr lang="en-US" sz="3199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DM Sans Bold"/>
              </a:rPr>
              <a:t>Tablosunun</a:t>
            </a:r>
            <a:r>
              <a:rPr lang="en-US" sz="3199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DM Sans Bold"/>
              </a:rPr>
              <a:t>Korelasyonu</a:t>
            </a:r>
            <a:endParaRPr lang="en-US" sz="3199" dirty="0">
              <a:solidFill>
                <a:srgbClr val="FFFFFF"/>
              </a:solidFill>
              <a:latin typeface="DM Sans Bold"/>
            </a:endParaRP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VESTEL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şirketinin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2014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yılından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2024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yılında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kadar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gelir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tablosu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kalemleri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KAP’tan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alınmıştır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 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Gelir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tablosu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kalemlerinde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sırasıyla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;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satış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gelirleri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satışların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maliyeti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brüt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esas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faaliyet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Finansman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Geliri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(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Gideri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),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Sürdürülen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Faaliyetler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Vergi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Öncesi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Kar(Zarar),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Dönem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(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Zararı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)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verilerinden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oluşmaktadır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Korelasyon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analizi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yapılırken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sadece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dönem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(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zararı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)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hisse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fiyat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ortalaması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olarak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hesaplama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yapılmıştır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Alınan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hisse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fiyatları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dönem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(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zararı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)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sonuçlarına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göre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çıkan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korelasyon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0,34599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olarak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hesaplanmıştır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 </a:t>
            </a:r>
          </a:p>
          <a:p>
            <a:pPr algn="l">
              <a:lnSpc>
                <a:spcPts val="4140"/>
              </a:lnSpc>
            </a:pPr>
            <a:endParaRPr lang="en-US" sz="3000" dirty="0">
              <a:solidFill>
                <a:srgbClr val="FFFFFF"/>
              </a:solidFill>
              <a:latin typeface="DM Sans"/>
            </a:endParaRPr>
          </a:p>
          <a:p>
            <a:pPr algn="l">
              <a:lnSpc>
                <a:spcPts val="4140"/>
              </a:lnSpc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          </a:t>
            </a:r>
          </a:p>
          <a:p>
            <a:pPr algn="l">
              <a:lnSpc>
                <a:spcPts val="4140"/>
              </a:lnSpc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                                 </a:t>
            </a:r>
          </a:p>
          <a:p>
            <a:pPr algn="l">
              <a:lnSpc>
                <a:spcPts val="4140"/>
              </a:lnSpc>
            </a:pPr>
            <a:endParaRPr lang="en-US" sz="3000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4" name="Freeform 4"/>
          <p:cNvSpPr/>
          <p:nvPr/>
        </p:nvSpPr>
        <p:spPr>
          <a:xfrm rot="-10800000">
            <a:off x="14032876" y="-4298386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8" y="0"/>
                </a:lnTo>
                <a:lnTo>
                  <a:pt x="6452848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Freeform 5"/>
          <p:cNvSpPr/>
          <p:nvPr/>
        </p:nvSpPr>
        <p:spPr>
          <a:xfrm>
            <a:off x="-2631864" y="8857312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0640" y="-1543050"/>
            <a:ext cx="19210521" cy="4453378"/>
            <a:chOff x="0" y="0"/>
            <a:chExt cx="5059561" cy="11729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919280" y="1636188"/>
            <a:ext cx="10450651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 dirty="0">
                <a:solidFill>
                  <a:srgbClr val="FFFFFF"/>
                </a:solidFill>
                <a:latin typeface="Now Bold"/>
              </a:rPr>
              <a:t>KORELASYON SONUÇLARI</a:t>
            </a:r>
          </a:p>
        </p:txBody>
      </p:sp>
      <p:sp>
        <p:nvSpPr>
          <p:cNvPr id="6" name="Freeform 6"/>
          <p:cNvSpPr/>
          <p:nvPr/>
        </p:nvSpPr>
        <p:spPr>
          <a:xfrm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-363441" y="-390286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14398071" y="-136788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TextBox 10"/>
          <p:cNvSpPr txBox="1"/>
          <p:nvPr/>
        </p:nvSpPr>
        <p:spPr>
          <a:xfrm>
            <a:off x="1028700" y="7514356"/>
            <a:ext cx="16230600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Bulunan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3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kategoride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toplam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yedi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korelasyon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değeri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modele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eklenecektir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 Bu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modele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eklemede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tekrarlama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yapılarak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tüm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sütunlara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aktive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edilecektir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 (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Örneğin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dönem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(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zararı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)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korelasyon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değeri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tüm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satırlarda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0,34559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olarak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tekrarlanacaktır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.)</a:t>
            </a:r>
          </a:p>
        </p:txBody>
      </p:sp>
      <p:graphicFrame>
        <p:nvGraphicFramePr>
          <p:cNvPr id="11" name="Tablo 10">
            <a:extLst>
              <a:ext uri="{FF2B5EF4-FFF2-40B4-BE49-F238E27FC236}">
                <a16:creationId xmlns:a16="http://schemas.microsoft.com/office/drawing/2014/main" id="{48BE1124-5EBA-EDD3-BDBE-53CF4A17F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381373"/>
              </p:ext>
            </p:extLst>
          </p:nvPr>
        </p:nvGraphicFramePr>
        <p:xfrm>
          <a:off x="3200400" y="4401820"/>
          <a:ext cx="121920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915000883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417850653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1395190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65339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tr-TR" sz="3000" dirty="0">
                        <a:latin typeface="DM Sans" pitchFamily="2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3000" dirty="0">
                          <a:latin typeface="DM Sans" pitchFamily="2" charset="-94"/>
                        </a:rPr>
                        <a:t>TOPLAM VARLIKLAR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000" dirty="0">
                          <a:latin typeface="DM Sans" pitchFamily="2" charset="-94"/>
                        </a:rPr>
                        <a:t>HACİM DEĞERLERİ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000" dirty="0">
                          <a:latin typeface="DM Sans" pitchFamily="2" charset="-94"/>
                        </a:rPr>
                        <a:t>DÖNEM KARI(ZARAR)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271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3000" dirty="0">
                          <a:latin typeface="DM Sans" pitchFamily="2" charset="-94"/>
                        </a:rPr>
                        <a:t>ORTALAMA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3000" dirty="0">
                          <a:latin typeface="DM Sans" pitchFamily="2" charset="-94"/>
                        </a:rPr>
                        <a:t>0,938044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000" dirty="0">
                          <a:latin typeface="DM Sans" pitchFamily="2" charset="-94"/>
                        </a:rPr>
                        <a:t>0,358792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000" dirty="0">
                          <a:latin typeface="DM Sans" pitchFamily="2" charset="-94"/>
                        </a:rPr>
                        <a:t>0,345996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191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3000" dirty="0">
                          <a:latin typeface="DM Sans" pitchFamily="2" charset="-94"/>
                        </a:rPr>
                        <a:t>MAKSİMUM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000" dirty="0">
                          <a:latin typeface="DM Sans" pitchFamily="2" charset="-94"/>
                        </a:rPr>
                        <a:t>0,949379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000" dirty="0">
                          <a:latin typeface="DM Sans" pitchFamily="2" charset="-94"/>
                        </a:rPr>
                        <a:t>0,399734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sz="3000" dirty="0">
                        <a:latin typeface="DM Sans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169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3000" dirty="0">
                          <a:latin typeface="DM Sans" pitchFamily="2" charset="-94"/>
                        </a:rPr>
                        <a:t>MİNİMUM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000" dirty="0">
                          <a:latin typeface="DM Sans" pitchFamily="2" charset="-94"/>
                        </a:rPr>
                        <a:t>0,912029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000" dirty="0">
                          <a:latin typeface="DM Sans" pitchFamily="2" charset="-94"/>
                        </a:rPr>
                        <a:t>0,311354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sz="3000" dirty="0">
                        <a:latin typeface="DM Sans" pitchFamily="2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5074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13001" y="1456043"/>
            <a:ext cx="6461998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mo Bold"/>
              </a:rPr>
              <a:t>ZAMAN SERİLERİ ANALİZİ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34954" y="4072890"/>
            <a:ext cx="17322165" cy="208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Bir zaman serisi, belirli bir kronolojik zaman sırasına göre bir dizi veya sayısal veri noktasıdır. 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Zaman serileri bize mevsimsel kalıpları, eğilimleri ve dış etkenlerle olan ilişkileri gösterir.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Özellikle hava durumu raporları, deprem tahmini, astronomi, matematiksel finans gibi gerçek hayat problemlerinde kullanılır.</a:t>
            </a:r>
          </a:p>
        </p:txBody>
      </p:sp>
      <p:sp>
        <p:nvSpPr>
          <p:cNvPr id="4" name="Freeform 4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Freeform 5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2339" y="8857312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rot="-10800000">
            <a:off x="14032876" y="-4298386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8" y="0"/>
                </a:lnTo>
                <a:lnTo>
                  <a:pt x="6452848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3306905" y="1028700"/>
            <a:ext cx="11079889" cy="8656163"/>
          </a:xfrm>
          <a:custGeom>
            <a:avLst/>
            <a:gdLst/>
            <a:ahLst/>
            <a:cxnLst/>
            <a:rect l="l" t="t" r="r" b="b"/>
            <a:pathLst>
              <a:path w="11079889" h="8656163">
                <a:moveTo>
                  <a:pt x="0" y="0"/>
                </a:moveTo>
                <a:lnTo>
                  <a:pt x="11079889" y="0"/>
                </a:lnTo>
                <a:lnTo>
                  <a:pt x="11079889" y="8656163"/>
                </a:lnTo>
                <a:lnTo>
                  <a:pt x="0" y="8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TextBox 5"/>
          <p:cNvSpPr txBox="1"/>
          <p:nvPr/>
        </p:nvSpPr>
        <p:spPr>
          <a:xfrm>
            <a:off x="3124200" y="516255"/>
            <a:ext cx="6452848" cy="512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FBFB"/>
                </a:solidFill>
                <a:latin typeface="DM Sans"/>
              </a:rPr>
              <a:t>Grafik</a:t>
            </a:r>
            <a:r>
              <a:rPr lang="en-US" sz="3000" dirty="0">
                <a:solidFill>
                  <a:srgbClr val="FFFBFB"/>
                </a:solidFill>
                <a:latin typeface="DM Sans"/>
              </a:rPr>
              <a:t> 3.1. Zaman </a:t>
            </a:r>
            <a:r>
              <a:rPr lang="en-US" sz="3000" dirty="0" err="1">
                <a:solidFill>
                  <a:srgbClr val="FFFBFB"/>
                </a:solidFill>
                <a:latin typeface="DM Sans"/>
              </a:rPr>
              <a:t>Serisi</a:t>
            </a:r>
            <a:r>
              <a:rPr lang="en-US" sz="3000" dirty="0">
                <a:solidFill>
                  <a:srgbClr val="FFFBFB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BFB"/>
                </a:solidFill>
                <a:latin typeface="DM Sans"/>
              </a:rPr>
              <a:t>Grafikleri</a:t>
            </a:r>
            <a:endParaRPr lang="en-US" sz="3000" dirty="0">
              <a:solidFill>
                <a:srgbClr val="FFFBFB"/>
              </a:solidFill>
              <a:latin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2339" y="8857312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rot="-10800000">
            <a:off x="14032876" y="-4298386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8" y="0"/>
                </a:lnTo>
                <a:lnTo>
                  <a:pt x="6452848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195045" y="3667483"/>
            <a:ext cx="8948955" cy="2952034"/>
          </a:xfrm>
          <a:custGeom>
            <a:avLst/>
            <a:gdLst/>
            <a:ahLst/>
            <a:cxnLst/>
            <a:rect l="l" t="t" r="r" b="b"/>
            <a:pathLst>
              <a:path w="8948955" h="2952034">
                <a:moveTo>
                  <a:pt x="0" y="0"/>
                </a:moveTo>
                <a:lnTo>
                  <a:pt x="8948955" y="0"/>
                </a:lnTo>
                <a:lnTo>
                  <a:pt x="8948955" y="2952034"/>
                </a:lnTo>
                <a:lnTo>
                  <a:pt x="0" y="2952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9" r="-4693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Freeform 5"/>
          <p:cNvSpPr/>
          <p:nvPr/>
        </p:nvSpPr>
        <p:spPr>
          <a:xfrm>
            <a:off x="9324848" y="5046515"/>
            <a:ext cx="8652331" cy="4701189"/>
          </a:xfrm>
          <a:custGeom>
            <a:avLst/>
            <a:gdLst/>
            <a:ahLst/>
            <a:cxnLst/>
            <a:rect l="l" t="t" r="r" b="b"/>
            <a:pathLst>
              <a:path w="8652331" h="4701189">
                <a:moveTo>
                  <a:pt x="0" y="0"/>
                </a:moveTo>
                <a:lnTo>
                  <a:pt x="8652330" y="0"/>
                </a:lnTo>
                <a:lnTo>
                  <a:pt x="8652330" y="4701189"/>
                </a:lnTo>
                <a:lnTo>
                  <a:pt x="0" y="47011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TextBox 6"/>
          <p:cNvSpPr txBox="1"/>
          <p:nvPr/>
        </p:nvSpPr>
        <p:spPr>
          <a:xfrm>
            <a:off x="0" y="758637"/>
            <a:ext cx="17674504" cy="2101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3099" dirty="0">
                <a:solidFill>
                  <a:srgbClr val="FFFFFF"/>
                </a:solidFill>
                <a:latin typeface="DM Sans Bold"/>
              </a:rPr>
              <a:t>Zaman </a:t>
            </a:r>
            <a:r>
              <a:rPr lang="en-US" sz="3099" dirty="0" err="1">
                <a:solidFill>
                  <a:srgbClr val="FFFFFF"/>
                </a:solidFill>
                <a:latin typeface="DM Sans Bold"/>
              </a:rPr>
              <a:t>Serilerinin</a:t>
            </a:r>
            <a:r>
              <a:rPr lang="en-US" sz="3099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 Bold"/>
              </a:rPr>
              <a:t>Bileşenleri</a:t>
            </a:r>
            <a:endParaRPr lang="en-US" sz="3099" dirty="0">
              <a:solidFill>
                <a:srgbClr val="FFFFFF"/>
              </a:solidFill>
              <a:latin typeface="DM Sans Bold"/>
            </a:endParaRPr>
          </a:p>
          <a:p>
            <a:pPr algn="ctr">
              <a:lnSpc>
                <a:spcPts val="4140"/>
              </a:lnSpc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Bir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kümesini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anlamak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için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zaman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serisi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analizi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teknikler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sağlar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Bunlardan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en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faydalısı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setinin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dört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parçaya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ayrılmasıdır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:</a:t>
            </a:r>
          </a:p>
          <a:p>
            <a:pPr algn="ctr">
              <a:lnSpc>
                <a:spcPts val="4140"/>
              </a:lnSpc>
              <a:spcBef>
                <a:spcPct val="0"/>
              </a:spcBef>
            </a:pPr>
            <a:endParaRPr lang="en-US" sz="3000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4659" y="2785557"/>
            <a:ext cx="8851911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Grafik 3.2. Durağan Veri seti [Keskin M.V., 2019]</a:t>
            </a:r>
          </a:p>
          <a:p>
            <a:pPr algn="ctr">
              <a:lnSpc>
                <a:spcPts val="414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06710" y="4001592"/>
            <a:ext cx="7888605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dirty="0" err="1">
                <a:solidFill>
                  <a:srgbClr val="FFFBFB"/>
                </a:solidFill>
                <a:latin typeface="DM Sans"/>
              </a:rPr>
              <a:t>Grafik</a:t>
            </a:r>
            <a:r>
              <a:rPr lang="en-US" sz="3000" dirty="0">
                <a:solidFill>
                  <a:srgbClr val="FFFBFB"/>
                </a:solidFill>
                <a:latin typeface="DM Sans"/>
              </a:rPr>
              <a:t> 3.3. </a:t>
            </a:r>
            <a:r>
              <a:rPr lang="en-US" sz="3000" dirty="0" err="1">
                <a:solidFill>
                  <a:srgbClr val="FFFBFB"/>
                </a:solidFill>
                <a:latin typeface="DM Sans"/>
              </a:rPr>
              <a:t>Trendli</a:t>
            </a:r>
            <a:r>
              <a:rPr lang="en-US" sz="3000" dirty="0">
                <a:solidFill>
                  <a:srgbClr val="FFFBFB"/>
                </a:solidFill>
                <a:latin typeface="DM Sans"/>
              </a:rPr>
              <a:t> Veri </a:t>
            </a:r>
            <a:r>
              <a:rPr lang="en-US" sz="3000" dirty="0" err="1">
                <a:solidFill>
                  <a:srgbClr val="FFFBFB"/>
                </a:solidFill>
                <a:latin typeface="DM Sans"/>
              </a:rPr>
              <a:t>seti</a:t>
            </a:r>
            <a:r>
              <a:rPr lang="en-US" sz="3000" dirty="0">
                <a:solidFill>
                  <a:srgbClr val="FFFBFB"/>
                </a:solidFill>
                <a:latin typeface="DM Sans"/>
              </a:rPr>
              <a:t> [Keskin M.V., 2019]</a:t>
            </a:r>
          </a:p>
          <a:p>
            <a:pPr algn="ctr">
              <a:lnSpc>
                <a:spcPts val="4140"/>
              </a:lnSpc>
              <a:spcBef>
                <a:spcPct val="0"/>
              </a:spcBef>
            </a:pPr>
            <a:endParaRPr lang="en-US" sz="3000" dirty="0">
              <a:solidFill>
                <a:srgbClr val="FFFBFB"/>
              </a:solidFill>
              <a:latin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2339" y="8857312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rot="-10800000">
            <a:off x="14032876" y="-4298386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8" y="0"/>
                </a:lnTo>
                <a:lnTo>
                  <a:pt x="6452848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416561" y="1483995"/>
            <a:ext cx="9714193" cy="3633465"/>
          </a:xfrm>
          <a:custGeom>
            <a:avLst/>
            <a:gdLst/>
            <a:ahLst/>
            <a:cxnLst/>
            <a:rect l="l" t="t" r="r" b="b"/>
            <a:pathLst>
              <a:path w="9714193" h="3633465">
                <a:moveTo>
                  <a:pt x="0" y="0"/>
                </a:moveTo>
                <a:lnTo>
                  <a:pt x="9714193" y="0"/>
                </a:lnTo>
                <a:lnTo>
                  <a:pt x="9714193" y="3633465"/>
                </a:lnTo>
                <a:lnTo>
                  <a:pt x="0" y="3633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19" r="-1519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Freeform 5"/>
          <p:cNvSpPr/>
          <p:nvPr/>
        </p:nvSpPr>
        <p:spPr>
          <a:xfrm>
            <a:off x="9144000" y="5755830"/>
            <a:ext cx="8317981" cy="4280802"/>
          </a:xfrm>
          <a:custGeom>
            <a:avLst/>
            <a:gdLst/>
            <a:ahLst/>
            <a:cxnLst/>
            <a:rect l="l" t="t" r="r" b="b"/>
            <a:pathLst>
              <a:path w="8317981" h="4280802">
                <a:moveTo>
                  <a:pt x="0" y="0"/>
                </a:moveTo>
                <a:lnTo>
                  <a:pt x="8317981" y="0"/>
                </a:lnTo>
                <a:lnTo>
                  <a:pt x="8317981" y="4280802"/>
                </a:lnTo>
                <a:lnTo>
                  <a:pt x="0" y="4280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TextBox 6"/>
          <p:cNvSpPr txBox="1"/>
          <p:nvPr/>
        </p:nvSpPr>
        <p:spPr>
          <a:xfrm>
            <a:off x="255826" y="971550"/>
            <a:ext cx="9714193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"/>
              </a:rPr>
              <a:t>Grafik 3.4. Mevsimsellik Grafiği [Keskin M.V., 2019]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46603" y="4195635"/>
            <a:ext cx="3900976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"/>
              </a:rPr>
              <a:t>Grafik 3.5. Döngüsellik olan veri seti [Keskin M.V., 2019]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841" y="2722927"/>
            <a:ext cx="17980159" cy="5806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5"/>
              </a:lnSpc>
            </a:pPr>
            <a:r>
              <a:rPr lang="en-US" sz="3199" dirty="0">
                <a:solidFill>
                  <a:srgbClr val="FFFFFF"/>
                </a:solidFill>
                <a:latin typeface="DM Sans Bold"/>
              </a:rPr>
              <a:t>4.MATERYAL VE YÖNTEM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Hisse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senedi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fiyat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tahmini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yapmak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için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ise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birçok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farklı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yöntem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kullanılmaktadır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Bu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çalışmada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zaman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serisi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analizlerinden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yola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çıkılarak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incelenmiştir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ML(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Makine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Öğrenmesi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)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algoritmalarından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LSTM(Long Short Term Memory)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ExtraTrees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kullanılmıştır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Elde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edilen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tahmin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modeli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doğruluk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oranlarının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karşılaştırılması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hedeflenmiştir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algn="l">
              <a:lnSpc>
                <a:spcPts val="4140"/>
              </a:lnSpc>
            </a:pPr>
            <a:endParaRPr lang="en-US" sz="3000" dirty="0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4140"/>
              </a:lnSpc>
            </a:pPr>
            <a:endParaRPr lang="en-US" sz="3000" dirty="0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4277"/>
              </a:lnSpc>
            </a:pPr>
            <a:endParaRPr lang="en-US" sz="3000" dirty="0">
              <a:solidFill>
                <a:srgbClr val="FFFFFF"/>
              </a:solidFill>
              <a:latin typeface="DM Sans"/>
            </a:endParaRPr>
          </a:p>
          <a:p>
            <a:pPr algn="l">
              <a:lnSpc>
                <a:spcPts val="4140"/>
              </a:lnSpc>
            </a:pPr>
            <a:endParaRPr lang="en-US" sz="3000" dirty="0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4140"/>
              </a:lnSpc>
              <a:spcBef>
                <a:spcPct val="0"/>
              </a:spcBef>
            </a:pPr>
            <a:endParaRPr lang="en-US" sz="3000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3" name="Freeform 3"/>
          <p:cNvSpPr/>
          <p:nvPr/>
        </p:nvSpPr>
        <p:spPr>
          <a:xfrm rot="10436461">
            <a:off x="14799682" y="-3927118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2"/>
                </a:lnTo>
                <a:lnTo>
                  <a:pt x="0" y="656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-2335024" y="8127562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14598" y="8897165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rot="10436461">
            <a:off x="15004909" y="-5055869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256534" y="677767"/>
            <a:ext cx="18288000" cy="10989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dirty="0">
                <a:solidFill>
                  <a:srgbClr val="FFFFFF"/>
                </a:solidFill>
                <a:latin typeface="DM Sans Bold"/>
              </a:rPr>
              <a:t>MAKİNE ÖĞRENMESİ(ML)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ML,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istatistiksel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yöntemler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kullanarak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büyük</a:t>
            </a:r>
            <a:r>
              <a:rPr lang="en-US" sz="3000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miktarda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veriyi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analiz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eder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bu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verilerden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anlamlı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kalıplar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çıkarır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algn="l">
              <a:lnSpc>
                <a:spcPts val="4140"/>
              </a:lnSpc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                                                           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Makine</a:t>
            </a:r>
            <a:r>
              <a:rPr lang="en-US" sz="3000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Öğrenmesi</a:t>
            </a:r>
            <a:r>
              <a:rPr lang="en-US" sz="3000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Algoritmaları</a:t>
            </a:r>
            <a:endParaRPr lang="en-US" sz="3000" dirty="0">
              <a:solidFill>
                <a:srgbClr val="FFFFFF"/>
              </a:solidFill>
              <a:latin typeface="DM Sans Bold"/>
            </a:endParaRPr>
          </a:p>
          <a:p>
            <a:pPr marL="647700" lvl="1" indent="-323850" algn="l">
              <a:lnSpc>
                <a:spcPts val="4140"/>
              </a:lnSpc>
              <a:buAutoNum type="arabicPeriod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Denetimli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Öğrenme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(supervised learning)</a:t>
            </a:r>
          </a:p>
          <a:p>
            <a:pPr marL="647700" lvl="1" indent="-323850" algn="l">
              <a:lnSpc>
                <a:spcPts val="4140"/>
              </a:lnSpc>
              <a:buAutoNum type="arabicPeriod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Denetimsiz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Öğrenme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(unsupervised learning)</a:t>
            </a:r>
          </a:p>
          <a:p>
            <a:pPr marL="647700" lvl="1" indent="-323850" algn="l">
              <a:lnSpc>
                <a:spcPts val="4140"/>
              </a:lnSpc>
              <a:buAutoNum type="arabicPeriod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Pekiştirmeli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öğrenme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(reinforcement learning) </a:t>
            </a:r>
          </a:p>
          <a:p>
            <a:pPr algn="l">
              <a:lnSpc>
                <a:spcPts val="4140"/>
              </a:lnSpc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                                                        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Denetimli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Öğrenme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(Supervised Learning)</a:t>
            </a:r>
          </a:p>
          <a:p>
            <a:pPr marL="647700" lvl="1" indent="-323850" algn="l">
              <a:lnSpc>
                <a:spcPts val="4140"/>
              </a:lnSpc>
              <a:buAutoNum type="arabicPeriod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Doğrusal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Regresyon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(Linear Regression)</a:t>
            </a:r>
          </a:p>
          <a:p>
            <a:pPr marL="647700" lvl="1" indent="-323850" algn="l">
              <a:lnSpc>
                <a:spcPts val="4140"/>
              </a:lnSpc>
              <a:buAutoNum type="arabicPeriod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Lojistik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Regresyon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(Logistic Regression)</a:t>
            </a:r>
          </a:p>
          <a:p>
            <a:pPr marL="647700" lvl="1" indent="-323850" algn="l">
              <a:lnSpc>
                <a:spcPts val="4140"/>
              </a:lnSpc>
              <a:buAutoNum type="arabicPeriod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Destek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Vektör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Makineleri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(SVM)</a:t>
            </a:r>
          </a:p>
          <a:p>
            <a:pPr marL="647700" lvl="1" indent="-323850" algn="l">
              <a:lnSpc>
                <a:spcPts val="4140"/>
              </a:lnSpc>
              <a:buAutoNum type="arabicPeriod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Karar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Ağaçları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(Decision Trees)</a:t>
            </a:r>
          </a:p>
          <a:p>
            <a:pPr marL="647700" lvl="1" indent="-323850" algn="l">
              <a:lnSpc>
                <a:spcPts val="4140"/>
              </a:lnSpc>
              <a:buAutoNum type="arabicPeriod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Rassal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Ormanlar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(Random Forests)</a:t>
            </a:r>
          </a:p>
          <a:p>
            <a:pPr marL="647700" lvl="1" indent="-323850" algn="l">
              <a:lnSpc>
                <a:spcPts val="4140"/>
              </a:lnSpc>
              <a:buAutoNum type="arabicPeriod"/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K-En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Yakın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Komşu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(K-Nearest Neighbors, KNN)</a:t>
            </a:r>
          </a:p>
          <a:p>
            <a:pPr marL="647700" lvl="1" indent="-323850" algn="l">
              <a:lnSpc>
                <a:spcPts val="4140"/>
              </a:lnSpc>
              <a:buAutoNum type="arabicPeriod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Yapay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Sinir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Ağları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(Artificial Neural Networks)</a:t>
            </a:r>
          </a:p>
          <a:p>
            <a:pPr algn="l">
              <a:lnSpc>
                <a:spcPts val="4140"/>
              </a:lnSpc>
            </a:pPr>
            <a:endParaRPr lang="en-US" sz="3000" dirty="0">
              <a:solidFill>
                <a:srgbClr val="FFFFFF"/>
              </a:solidFill>
              <a:latin typeface="DM Sans"/>
            </a:endParaRPr>
          </a:p>
          <a:p>
            <a:pPr algn="l">
              <a:lnSpc>
                <a:spcPts val="4140"/>
              </a:lnSpc>
            </a:pPr>
            <a:endParaRPr lang="en-US" sz="3000" dirty="0">
              <a:solidFill>
                <a:srgbClr val="FFFFFF"/>
              </a:solidFill>
              <a:latin typeface="DM Sans"/>
            </a:endParaRPr>
          </a:p>
          <a:p>
            <a:pPr algn="l">
              <a:lnSpc>
                <a:spcPts val="4140"/>
              </a:lnSpc>
            </a:pPr>
            <a:endParaRPr lang="en-US" sz="3000" dirty="0">
              <a:solidFill>
                <a:srgbClr val="FFFFFF"/>
              </a:solidFill>
              <a:latin typeface="DM Sans"/>
            </a:endParaRPr>
          </a:p>
          <a:p>
            <a:pPr algn="l">
              <a:lnSpc>
                <a:spcPts val="4140"/>
              </a:lnSpc>
            </a:pPr>
            <a:endParaRPr lang="en-US" sz="3000" dirty="0">
              <a:solidFill>
                <a:srgbClr val="FFFFFF"/>
              </a:solidFill>
              <a:latin typeface="DM Sans"/>
            </a:endParaRPr>
          </a:p>
          <a:p>
            <a:pPr algn="l">
              <a:lnSpc>
                <a:spcPts val="4140"/>
              </a:lnSpc>
            </a:pPr>
            <a:endParaRPr lang="en-US" sz="3000" dirty="0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4140"/>
              </a:lnSpc>
              <a:spcBef>
                <a:spcPct val="0"/>
              </a:spcBef>
            </a:pPr>
            <a:endParaRPr lang="en-US" sz="3000" dirty="0">
              <a:solidFill>
                <a:srgbClr val="FFFFFF"/>
              </a:solidFill>
              <a:latin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8368" y="640270"/>
            <a:ext cx="3031263" cy="71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1"/>
              </a:lnSpc>
              <a:spcBef>
                <a:spcPct val="0"/>
              </a:spcBef>
            </a:pPr>
            <a:r>
              <a:rPr lang="en-US" sz="4240" dirty="0">
                <a:solidFill>
                  <a:srgbClr val="FFFFFF"/>
                </a:solidFill>
                <a:latin typeface="DM Sans"/>
              </a:rPr>
              <a:t>İÇİNDEKİLER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69050" y="1500528"/>
            <a:ext cx="1336953" cy="512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1.GİRİŞ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9050" y="2498748"/>
            <a:ext cx="4208621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2. LİTERATÜR TARAMASI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9050" y="4495188"/>
            <a:ext cx="4412456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4.MATERYAL VE YÖNTEM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3937" y="5493408"/>
            <a:ext cx="220408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5.BULGULAR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9050" y="6491628"/>
            <a:ext cx="4081344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6.TARTIŞMA VE SONUÇ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5555" y="7489848"/>
            <a:ext cx="553224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7.KAYNAKLAR VE TEŞEKKÜR</a:t>
            </a:r>
          </a:p>
        </p:txBody>
      </p:sp>
      <p:sp>
        <p:nvSpPr>
          <p:cNvPr id="9" name="Freeform 9"/>
          <p:cNvSpPr/>
          <p:nvPr/>
        </p:nvSpPr>
        <p:spPr>
          <a:xfrm>
            <a:off x="-3314647" y="8004712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15977084" y="-3106817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TextBox 11"/>
          <p:cNvSpPr txBox="1"/>
          <p:nvPr/>
        </p:nvSpPr>
        <p:spPr>
          <a:xfrm>
            <a:off x="969050" y="3496968"/>
            <a:ext cx="3100626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3.TEMEL BİLGİLER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14598" y="8897165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rot="10436461">
            <a:off x="15004909" y="-5055869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3241035" y="3981528"/>
            <a:ext cx="10514669" cy="5120865"/>
          </a:xfrm>
          <a:custGeom>
            <a:avLst/>
            <a:gdLst/>
            <a:ahLst/>
            <a:cxnLst/>
            <a:rect l="l" t="t" r="r" b="b"/>
            <a:pathLst>
              <a:path w="10514669" h="5120865">
                <a:moveTo>
                  <a:pt x="0" y="0"/>
                </a:moveTo>
                <a:lnTo>
                  <a:pt x="10514669" y="0"/>
                </a:lnTo>
                <a:lnTo>
                  <a:pt x="10514669" y="5120864"/>
                </a:lnTo>
                <a:lnTo>
                  <a:pt x="0" y="5120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TextBox 5"/>
          <p:cNvSpPr txBox="1"/>
          <p:nvPr/>
        </p:nvSpPr>
        <p:spPr>
          <a:xfrm>
            <a:off x="0" y="591282"/>
            <a:ext cx="18288000" cy="369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5"/>
              </a:lnSpc>
            </a:pPr>
            <a:r>
              <a:rPr lang="en-US" sz="3199" dirty="0">
                <a:solidFill>
                  <a:srgbClr val="FFFFFF"/>
                </a:solidFill>
                <a:latin typeface="DM Sans Bold"/>
              </a:rPr>
              <a:t>YAPAY SİNİR AĞLARI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Yapay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sinir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ağları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birçok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nöron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adı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verilen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birimlerden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oluşur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Her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nöron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girdi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verilerini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bu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verileri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işler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çıkış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üretir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 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Bir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girdi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katmanı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veya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daha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fazla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gizli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katman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(</a:t>
            </a:r>
            <a:r>
              <a:rPr lang="en-US" sz="3000" dirty="0">
                <a:solidFill>
                  <a:srgbClr val="FFFFFF"/>
                </a:solidFill>
                <a:latin typeface="DM Sans Bold"/>
              </a:rPr>
              <a:t>hidden layer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)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çıkış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katmanı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bulunabilir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Yapay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sinir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ağları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öğrenme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süreci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boyunca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ağırlıkları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eğimleri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ayarlayarak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veriler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arasındaki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ilişkileri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öğrenir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 </a:t>
            </a:r>
          </a:p>
          <a:p>
            <a:pPr algn="ctr">
              <a:lnSpc>
                <a:spcPts val="4140"/>
              </a:lnSpc>
              <a:spcBef>
                <a:spcPct val="0"/>
              </a:spcBef>
            </a:pPr>
            <a:endParaRPr lang="en-US" sz="3000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396371" y="9201150"/>
            <a:ext cx="6560682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>
                <a:solidFill>
                  <a:srgbClr val="FFFBFB"/>
                </a:solidFill>
                <a:latin typeface="DM Sans"/>
              </a:rPr>
              <a:t>Şekil 4.1. Yapay Sinir Ağı [Keskin, M.V., 2019]</a:t>
            </a:r>
          </a:p>
          <a:p>
            <a:pPr algn="ctr">
              <a:lnSpc>
                <a:spcPts val="4140"/>
              </a:lnSpc>
              <a:spcBef>
                <a:spcPct val="0"/>
              </a:spcBef>
            </a:pPr>
            <a:endParaRPr lang="en-US" sz="3000">
              <a:solidFill>
                <a:srgbClr val="FFFBFB"/>
              </a:solidFill>
              <a:latin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14598" y="8897165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rot="10436461">
            <a:off x="15004909" y="-5243393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2"/>
                </a:lnTo>
                <a:lnTo>
                  <a:pt x="0" y="656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5318236" y="4017142"/>
            <a:ext cx="6583987" cy="5509051"/>
          </a:xfrm>
          <a:custGeom>
            <a:avLst/>
            <a:gdLst/>
            <a:ahLst/>
            <a:cxnLst/>
            <a:rect l="l" t="t" r="r" b="b"/>
            <a:pathLst>
              <a:path w="6583987" h="5509051">
                <a:moveTo>
                  <a:pt x="0" y="0"/>
                </a:moveTo>
                <a:lnTo>
                  <a:pt x="6583987" y="0"/>
                </a:lnTo>
                <a:lnTo>
                  <a:pt x="6583987" y="5509050"/>
                </a:lnTo>
                <a:lnTo>
                  <a:pt x="0" y="5509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TextBox 5"/>
          <p:cNvSpPr txBox="1"/>
          <p:nvPr/>
        </p:nvSpPr>
        <p:spPr>
          <a:xfrm>
            <a:off x="0" y="615056"/>
            <a:ext cx="18288000" cy="2643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5"/>
              </a:lnSpc>
            </a:pPr>
            <a:r>
              <a:rPr lang="en-US" sz="3199" dirty="0">
                <a:solidFill>
                  <a:srgbClr val="FFFFFF"/>
                </a:solidFill>
                <a:latin typeface="DM Sans Bold"/>
              </a:rPr>
              <a:t> RNN(Recurrent Neural Network)</a:t>
            </a:r>
          </a:p>
          <a:p>
            <a:pPr algn="ctr">
              <a:lnSpc>
                <a:spcPts val="4140"/>
              </a:lnSpc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Recurrent Neural Network (RNN),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sıralı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üzerinde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işlem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yapabilen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yapay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sinir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ağı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türüdür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Sıralı</a:t>
            </a:r>
            <a:r>
              <a:rPr lang="en-US" sz="3000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veri</a:t>
            </a:r>
            <a:r>
              <a:rPr lang="en-US" sz="3000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girişini</a:t>
            </a:r>
            <a:r>
              <a:rPr lang="en-US" sz="3000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işler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belirlenen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modeldeki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şekilde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verileri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dönüştürerek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tahmin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ortaya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Koyar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algn="ctr">
              <a:lnSpc>
                <a:spcPts val="4140"/>
              </a:lnSpc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RNN’ler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içinde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sıklıkla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kullanılan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iki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yapı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vardır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:</a:t>
            </a:r>
          </a:p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DM Sans Bold"/>
              </a:rPr>
              <a:t>Gated Recurrent Unit (GRU)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: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Gizli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katmanlarda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kullanılan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tür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tekrarlayan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sinir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ağı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(RNN)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hücresidir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5096" y="9469042"/>
            <a:ext cx="8070267" cy="10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3"/>
              </a:lnSpc>
            </a:pPr>
            <a:r>
              <a:rPr lang="en-US" sz="3002">
                <a:solidFill>
                  <a:srgbClr val="FFFBFB"/>
                </a:solidFill>
                <a:latin typeface="DM Sans"/>
              </a:rPr>
              <a:t>Şekil 4.2. GRU Yapısı [Tirendaz Akademi, 2024]</a:t>
            </a:r>
          </a:p>
          <a:p>
            <a:pPr algn="ctr">
              <a:lnSpc>
                <a:spcPts val="4143"/>
              </a:lnSpc>
              <a:spcBef>
                <a:spcPct val="0"/>
              </a:spcBef>
            </a:pPr>
            <a:endParaRPr lang="en-US" sz="3002">
              <a:solidFill>
                <a:srgbClr val="FFFBFB"/>
              </a:solidFill>
              <a:latin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14598" y="8897165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rot="10436461">
            <a:off x="15004909" y="-5243393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2"/>
                </a:lnTo>
                <a:lnTo>
                  <a:pt x="0" y="656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3279185" y="4627331"/>
            <a:ext cx="11729631" cy="4269834"/>
          </a:xfrm>
          <a:custGeom>
            <a:avLst/>
            <a:gdLst/>
            <a:ahLst/>
            <a:cxnLst/>
            <a:rect l="l" t="t" r="r" b="b"/>
            <a:pathLst>
              <a:path w="11729631" h="4269834">
                <a:moveTo>
                  <a:pt x="0" y="0"/>
                </a:moveTo>
                <a:lnTo>
                  <a:pt x="11729630" y="0"/>
                </a:lnTo>
                <a:lnTo>
                  <a:pt x="11729630" y="4269834"/>
                </a:lnTo>
                <a:lnTo>
                  <a:pt x="0" y="4269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TextBox 5"/>
          <p:cNvSpPr txBox="1"/>
          <p:nvPr/>
        </p:nvSpPr>
        <p:spPr>
          <a:xfrm>
            <a:off x="0" y="1593836"/>
            <a:ext cx="18288000" cy="3225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3099" dirty="0">
                <a:solidFill>
                  <a:srgbClr val="FFFFFF"/>
                </a:solidFill>
                <a:latin typeface="DM Sans Bold"/>
              </a:rPr>
              <a:t>Long – Short Term Memory (LSTM)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: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Derin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öğrenme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alanında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özellikle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zaman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serileri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doğal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dil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işleme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gibi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sekans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verileri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üzerinde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etkili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şekilde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çalışabilen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tür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rekürrent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sinir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ağı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(RNN)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modelidir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. </a:t>
            </a:r>
          </a:p>
          <a:p>
            <a:pPr algn="ctr">
              <a:lnSpc>
                <a:spcPts val="4277"/>
              </a:lnSpc>
            </a:pPr>
            <a:r>
              <a:rPr lang="en-US" sz="3099" dirty="0">
                <a:solidFill>
                  <a:srgbClr val="FFFFFF"/>
                </a:solidFill>
                <a:latin typeface="DM Sans"/>
              </a:rPr>
              <a:t>LSTM,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özellikle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 Bold"/>
              </a:rPr>
              <a:t>uzun</a:t>
            </a:r>
            <a:r>
              <a:rPr lang="en-US" sz="3099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 Bold"/>
              </a:rPr>
              <a:t>vadeli</a:t>
            </a:r>
            <a:r>
              <a:rPr lang="en-US" sz="3099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 Bold"/>
              </a:rPr>
              <a:t>bağımlılıklar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ı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ele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alabilen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aynı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zamanda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 Bold"/>
              </a:rPr>
              <a:t>kısa</a:t>
            </a:r>
            <a:r>
              <a:rPr lang="en-US" sz="3099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 Bold"/>
              </a:rPr>
              <a:t>vadeli</a:t>
            </a:r>
            <a:r>
              <a:rPr lang="en-US" sz="3099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 Bold"/>
              </a:rPr>
              <a:t>dalgalanmalara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da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duyarlı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olan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yapıya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sahiptir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. </a:t>
            </a:r>
          </a:p>
          <a:p>
            <a:pPr algn="ctr">
              <a:lnSpc>
                <a:spcPts val="4140"/>
              </a:lnSpc>
              <a:spcBef>
                <a:spcPct val="0"/>
              </a:spcBef>
            </a:pPr>
            <a:endParaRPr lang="en-US" sz="3099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48792" y="9201150"/>
            <a:ext cx="826198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BFB"/>
                </a:solidFill>
                <a:latin typeface="DM Sans"/>
              </a:rPr>
              <a:t>Şekil 4.3. LSTM Yapısı [Tirendaz Akademi, 2024]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90617" y="-2168683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-1401462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2380357" y="1641725"/>
            <a:ext cx="13527286" cy="262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dirty="0">
                <a:solidFill>
                  <a:srgbClr val="FFFFFF"/>
                </a:solidFill>
                <a:latin typeface="DM Sans Bold"/>
              </a:rPr>
              <a:t>RANDOM FOREST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Birden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çok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karar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ağacının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araya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getirilerek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değerlendirilmesini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kapsar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69289" lvl="1" indent="-334645" algn="l">
              <a:lnSpc>
                <a:spcPts val="4277"/>
              </a:lnSpc>
              <a:buFont typeface="Arial"/>
              <a:buChar char="•"/>
            </a:pPr>
            <a:r>
              <a:rPr lang="en-US" sz="3099" dirty="0" err="1">
                <a:solidFill>
                  <a:srgbClr val="FFFFFF"/>
                </a:solidFill>
                <a:latin typeface="DM Sans"/>
              </a:rPr>
              <a:t>Değişkenler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random subspace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yöntemi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ile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rastgele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seçilir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algn="l">
              <a:lnSpc>
                <a:spcPts val="4140"/>
              </a:lnSpc>
            </a:pPr>
            <a:endParaRPr lang="en-US" sz="3099" dirty="0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4140"/>
              </a:lnSpc>
              <a:spcBef>
                <a:spcPct val="0"/>
              </a:spcBef>
            </a:pPr>
            <a:endParaRPr lang="en-US" sz="3099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4858702"/>
            <a:ext cx="18288000" cy="260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ExtraTrees</a:t>
            </a:r>
            <a:r>
              <a:rPr lang="en-US" sz="3000" dirty="0">
                <a:solidFill>
                  <a:srgbClr val="FFFFFF"/>
                </a:solidFill>
                <a:latin typeface="DM Sans Bold"/>
              </a:rPr>
              <a:t>(Extremely Randomized Trees)</a:t>
            </a:r>
          </a:p>
          <a:p>
            <a:pPr marL="647700" lvl="1" indent="-323850" algn="l">
              <a:lnSpc>
                <a:spcPts val="414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Karar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ağaçlarının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araya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getirilmesini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sağlar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bu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ağaçların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varlığını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birleştirerek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daha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güçlü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genel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yapılabilir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modeller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üretir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 </a:t>
            </a:r>
          </a:p>
          <a:p>
            <a:pPr marL="647700" lvl="1" indent="-323850" algn="l">
              <a:lnSpc>
                <a:spcPts val="414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Özellikle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rastgelelik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faktörünü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artırarak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modelin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çeşitliliğini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dolayısıyla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performansını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artırır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algn="ctr">
              <a:lnSpc>
                <a:spcPts val="4140"/>
              </a:lnSpc>
              <a:spcBef>
                <a:spcPct val="0"/>
              </a:spcBef>
            </a:pPr>
            <a:endParaRPr lang="en-US" sz="3000" dirty="0">
              <a:solidFill>
                <a:srgbClr val="FFFFFF"/>
              </a:solidFill>
              <a:latin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90617" y="-2168683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-1401462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0" y="1487805"/>
            <a:ext cx="18197446" cy="369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dirty="0">
                <a:solidFill>
                  <a:srgbClr val="FFFFFF"/>
                </a:solidFill>
                <a:latin typeface="DM Sans Bold"/>
              </a:rPr>
              <a:t>DERİN ÖĞRENME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Derin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öğrenme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(deep learning), 2000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yılarının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başında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konuşulmaya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başlayan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makine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öğrenmesinin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çok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popüler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alt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disiplinlerinden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biridir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69289" lvl="1" indent="-334645" algn="l">
              <a:lnSpc>
                <a:spcPts val="4277"/>
              </a:lnSpc>
              <a:buFont typeface="Arial"/>
              <a:buChar char="•"/>
            </a:pPr>
            <a:r>
              <a:rPr lang="en-US" sz="3099" dirty="0" err="1">
                <a:solidFill>
                  <a:srgbClr val="FFFFFF"/>
                </a:solidFill>
                <a:latin typeface="DM Sans"/>
              </a:rPr>
              <a:t>Yapay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sinir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ağları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gibi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algoritmaların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kullanılarak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 Bold"/>
              </a:rPr>
              <a:t>karmaşık</a:t>
            </a:r>
            <a:r>
              <a:rPr lang="en-US" sz="3099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 Bold"/>
              </a:rPr>
              <a:t>veri</a:t>
            </a:r>
            <a:r>
              <a:rPr lang="en-US" sz="3099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 Bold"/>
              </a:rPr>
              <a:t>yapılarından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öğrenme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yeteneğine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sahip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yapay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zeka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alt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dalıdır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algn="l">
              <a:lnSpc>
                <a:spcPts val="4140"/>
              </a:lnSpc>
            </a:pPr>
            <a:endParaRPr lang="en-US" sz="3099" dirty="0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4140"/>
              </a:lnSpc>
              <a:spcBef>
                <a:spcPct val="0"/>
              </a:spcBef>
            </a:pPr>
            <a:endParaRPr lang="en-US" sz="3099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5228105"/>
            <a:ext cx="18288000" cy="264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Tensorflow</a:t>
            </a:r>
            <a:r>
              <a:rPr lang="en-US" sz="3000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Keras</a:t>
            </a:r>
            <a:r>
              <a:rPr lang="en-US" sz="3000" dirty="0">
                <a:solidFill>
                  <a:srgbClr val="FFFFFF"/>
                </a:solidFill>
                <a:latin typeface="DM Sans Bold"/>
              </a:rPr>
              <a:t> </a:t>
            </a:r>
          </a:p>
          <a:p>
            <a:pPr marL="669289" lvl="1" indent="-334645" algn="l">
              <a:lnSpc>
                <a:spcPts val="4277"/>
              </a:lnSpc>
              <a:buFont typeface="Arial"/>
              <a:buChar char="•"/>
            </a:pPr>
            <a:r>
              <a:rPr lang="en-US" sz="3099" dirty="0">
                <a:solidFill>
                  <a:srgbClr val="FFFFFF"/>
                </a:solidFill>
                <a:latin typeface="DM Sans"/>
              </a:rPr>
              <a:t>TensorFlow, Google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tarafından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geliştirilen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açık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kaynaklı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makine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öğrenimi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derin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öğrenme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kütüphanesidir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. </a:t>
            </a:r>
            <a:r>
              <a:rPr lang="en-US" sz="3099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 Bold"/>
              </a:rPr>
              <a:t>Derin</a:t>
            </a:r>
            <a:r>
              <a:rPr lang="en-US" sz="3099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 Bold"/>
              </a:rPr>
              <a:t>Öğrenme</a:t>
            </a:r>
            <a:r>
              <a:rPr lang="en-US" sz="3099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 Bold"/>
              </a:rPr>
              <a:t>modellerinin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oluşturulmasında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M Sans"/>
              </a:rPr>
              <a:t>etkilidir</a:t>
            </a:r>
            <a:r>
              <a:rPr lang="en-US" sz="3099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Keras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ise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özellikle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derin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öğrenme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modellerinin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oluşturulması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için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kullanılan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yüksek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seviye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derin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öğrenme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kütüphanesidir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62082" y="8127482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-1325918" y="-972219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2895968" y="3681402"/>
            <a:ext cx="11969366" cy="6360533"/>
          </a:xfrm>
          <a:custGeom>
            <a:avLst/>
            <a:gdLst/>
            <a:ahLst/>
            <a:cxnLst/>
            <a:rect l="l" t="t" r="r" b="b"/>
            <a:pathLst>
              <a:path w="11969366" h="6360533">
                <a:moveTo>
                  <a:pt x="0" y="0"/>
                </a:moveTo>
                <a:lnTo>
                  <a:pt x="11969366" y="0"/>
                </a:lnTo>
                <a:lnTo>
                  <a:pt x="11969366" y="6360533"/>
                </a:lnTo>
                <a:lnTo>
                  <a:pt x="0" y="63605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TextBox 5"/>
          <p:cNvSpPr txBox="1"/>
          <p:nvPr/>
        </p:nvSpPr>
        <p:spPr>
          <a:xfrm>
            <a:off x="2623533" y="287023"/>
            <a:ext cx="11969366" cy="269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9"/>
              </a:lnSpc>
              <a:spcBef>
                <a:spcPct val="0"/>
              </a:spcBef>
            </a:pPr>
            <a:r>
              <a:rPr lang="en-US" sz="3499" dirty="0">
                <a:solidFill>
                  <a:srgbClr val="FFFFFF"/>
                </a:solidFill>
                <a:latin typeface="DM Sans Bold"/>
              </a:rPr>
              <a:t>4.BULGULAR</a:t>
            </a:r>
          </a:p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Bu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çalışmamızda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LSTM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ExtraTress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algoritmaları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kullanılarak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VESTEL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hisseleri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model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kurmaya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tahmin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yapılmaya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çalışılmıştır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Normalde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kullanılan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seti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2674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satır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7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sütundan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oluşmuştur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 </a:t>
            </a:r>
          </a:p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Başlangıçta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grafik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1103" y="3021295"/>
            <a:ext cx="11969366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"/>
              </a:rPr>
              <a:t>Grafik 4.1. Mevcut Veri Seti Plot Grafik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9175" y="1028700"/>
            <a:ext cx="5104555" cy="186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20"/>
              </a:lnSpc>
              <a:spcBef>
                <a:spcPct val="0"/>
              </a:spcBef>
            </a:pPr>
            <a:r>
              <a:rPr lang="en-US" sz="6100" dirty="0">
                <a:solidFill>
                  <a:srgbClr val="56AEFF"/>
                </a:solidFill>
                <a:latin typeface="Now Bold"/>
              </a:rPr>
              <a:t>LSTM MODELİ</a:t>
            </a:r>
          </a:p>
        </p:txBody>
      </p:sp>
      <p:sp>
        <p:nvSpPr>
          <p:cNvPr id="3" name="Freeform 3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501998" y="3461418"/>
            <a:ext cx="6654544" cy="5518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8618" lvl="1" indent="-344309" algn="l">
              <a:lnSpc>
                <a:spcPts val="4401"/>
              </a:lnSpc>
              <a:buFont typeface="Arial"/>
              <a:buChar char="•"/>
            </a:pPr>
            <a:r>
              <a:rPr lang="en-US" sz="3189" dirty="0">
                <a:solidFill>
                  <a:srgbClr val="FFFFFF"/>
                </a:solidFill>
                <a:latin typeface="DM Sans"/>
              </a:rPr>
              <a:t>LSTM </a:t>
            </a:r>
            <a:r>
              <a:rPr lang="en-US" sz="3189" dirty="0" err="1">
                <a:solidFill>
                  <a:srgbClr val="FFFFFF"/>
                </a:solidFill>
                <a:latin typeface="DM Sans"/>
              </a:rPr>
              <a:t>modeli</a:t>
            </a:r>
            <a:r>
              <a:rPr lang="en-US" sz="318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189" dirty="0" err="1">
                <a:solidFill>
                  <a:srgbClr val="FFFFFF"/>
                </a:solidFill>
                <a:latin typeface="DM Sans"/>
              </a:rPr>
              <a:t>uygunluk</a:t>
            </a:r>
            <a:r>
              <a:rPr lang="en-US" sz="318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189" dirty="0" err="1">
                <a:solidFill>
                  <a:srgbClr val="FFFFFF"/>
                </a:solidFill>
                <a:latin typeface="DM Sans"/>
              </a:rPr>
              <a:t>işlemi</a:t>
            </a:r>
            <a:r>
              <a:rPr lang="en-US" sz="3189" dirty="0">
                <a:solidFill>
                  <a:srgbClr val="FFFFFF"/>
                </a:solidFill>
                <a:latin typeface="DM Sans"/>
              </a:rPr>
              <a:t> (</a:t>
            </a:r>
            <a:r>
              <a:rPr lang="en-US" sz="3189" dirty="0" err="1">
                <a:solidFill>
                  <a:srgbClr val="FFFFFF"/>
                </a:solidFill>
                <a:latin typeface="DM Sans"/>
              </a:rPr>
              <a:t>model.fit</a:t>
            </a:r>
            <a:r>
              <a:rPr lang="en-US" sz="3189" dirty="0">
                <a:solidFill>
                  <a:srgbClr val="FFFFFF"/>
                </a:solidFill>
                <a:latin typeface="DM Sans"/>
              </a:rPr>
              <a:t>) </a:t>
            </a:r>
            <a:r>
              <a:rPr lang="en-US" sz="3189" dirty="0" err="1">
                <a:solidFill>
                  <a:srgbClr val="FFFFFF"/>
                </a:solidFill>
                <a:latin typeface="DM Sans"/>
              </a:rPr>
              <a:t>üç</a:t>
            </a:r>
            <a:r>
              <a:rPr lang="en-US" sz="318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189" dirty="0" err="1">
                <a:solidFill>
                  <a:srgbClr val="FFFFFF"/>
                </a:solidFill>
                <a:latin typeface="DM Sans"/>
              </a:rPr>
              <a:t>kere</a:t>
            </a:r>
            <a:r>
              <a:rPr lang="en-US" sz="318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189" dirty="0" err="1">
                <a:solidFill>
                  <a:srgbClr val="FFFFFF"/>
                </a:solidFill>
                <a:latin typeface="DM Sans"/>
              </a:rPr>
              <a:t>tekrarlanır</a:t>
            </a:r>
            <a:r>
              <a:rPr lang="en-US" sz="3189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88618" lvl="1" indent="-344309" algn="l">
              <a:lnSpc>
                <a:spcPts val="4401"/>
              </a:lnSpc>
              <a:buFont typeface="Arial"/>
              <a:buChar char="•"/>
            </a:pPr>
            <a:r>
              <a:rPr lang="en-US" sz="318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189" dirty="0" err="1">
                <a:solidFill>
                  <a:srgbClr val="FFFFFF"/>
                </a:solidFill>
                <a:latin typeface="DM Sans"/>
              </a:rPr>
              <a:t>Burada</a:t>
            </a:r>
            <a:r>
              <a:rPr lang="en-US" sz="318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189" dirty="0" err="1">
                <a:solidFill>
                  <a:srgbClr val="FFFFFF"/>
                </a:solidFill>
                <a:latin typeface="DM Sans"/>
              </a:rPr>
              <a:t>doğruya</a:t>
            </a:r>
            <a:r>
              <a:rPr lang="en-US" sz="318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189" dirty="0" err="1">
                <a:solidFill>
                  <a:srgbClr val="FFFFFF"/>
                </a:solidFill>
                <a:latin typeface="DM Sans"/>
              </a:rPr>
              <a:t>yaklaşmak</a:t>
            </a:r>
            <a:r>
              <a:rPr lang="en-US" sz="318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189" dirty="0" err="1">
                <a:solidFill>
                  <a:srgbClr val="FFFFFF"/>
                </a:solidFill>
                <a:latin typeface="DM Sans"/>
              </a:rPr>
              <a:t>için</a:t>
            </a:r>
            <a:r>
              <a:rPr lang="en-US" sz="3189" dirty="0">
                <a:solidFill>
                  <a:srgbClr val="FFFFFF"/>
                </a:solidFill>
                <a:latin typeface="DM Sans"/>
              </a:rPr>
              <a:t> fit </a:t>
            </a:r>
            <a:r>
              <a:rPr lang="en-US" sz="3189" dirty="0" err="1">
                <a:solidFill>
                  <a:srgbClr val="FFFFFF"/>
                </a:solidFill>
                <a:latin typeface="DM Sans"/>
              </a:rPr>
              <a:t>işleminin</a:t>
            </a:r>
            <a:r>
              <a:rPr lang="en-US" sz="318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189" dirty="0" err="1">
                <a:solidFill>
                  <a:srgbClr val="FFFFFF"/>
                </a:solidFill>
                <a:latin typeface="DM Sans"/>
              </a:rPr>
              <a:t>üç</a:t>
            </a:r>
            <a:r>
              <a:rPr lang="en-US" sz="318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189" dirty="0" err="1">
                <a:solidFill>
                  <a:srgbClr val="FFFFFF"/>
                </a:solidFill>
                <a:latin typeface="DM Sans"/>
              </a:rPr>
              <a:t>kere</a:t>
            </a:r>
            <a:r>
              <a:rPr lang="en-US" sz="318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189" dirty="0" err="1">
                <a:solidFill>
                  <a:srgbClr val="FFFFFF"/>
                </a:solidFill>
                <a:latin typeface="DM Sans"/>
              </a:rPr>
              <a:t>tekrarlanması</a:t>
            </a:r>
            <a:r>
              <a:rPr lang="en-US" sz="318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189" dirty="0" err="1">
                <a:solidFill>
                  <a:srgbClr val="FFFFFF"/>
                </a:solidFill>
                <a:latin typeface="DM Sans"/>
              </a:rPr>
              <a:t>denenerek</a:t>
            </a:r>
            <a:r>
              <a:rPr lang="en-US" sz="318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189" dirty="0" err="1">
                <a:solidFill>
                  <a:srgbClr val="FFFFFF"/>
                </a:solidFill>
                <a:latin typeface="DM Sans"/>
              </a:rPr>
              <a:t>kararlaştırılmıştır</a:t>
            </a:r>
            <a:r>
              <a:rPr lang="en-US" sz="3189" dirty="0">
                <a:solidFill>
                  <a:srgbClr val="FFFFFF"/>
                </a:solidFill>
                <a:latin typeface="DM Sans"/>
              </a:rPr>
              <a:t>. </a:t>
            </a:r>
          </a:p>
          <a:p>
            <a:pPr marL="688618" lvl="1" indent="-344309" algn="l">
              <a:lnSpc>
                <a:spcPts val="4401"/>
              </a:lnSpc>
              <a:buFont typeface="Arial"/>
              <a:buChar char="•"/>
            </a:pPr>
            <a:r>
              <a:rPr lang="en-US" sz="3189" dirty="0" err="1">
                <a:solidFill>
                  <a:srgbClr val="FFFFFF"/>
                </a:solidFill>
                <a:latin typeface="DM Sans"/>
              </a:rPr>
              <a:t>Modeldeki</a:t>
            </a:r>
            <a:r>
              <a:rPr lang="en-US" sz="3189" dirty="0">
                <a:solidFill>
                  <a:srgbClr val="FFFFFF"/>
                </a:solidFill>
                <a:latin typeface="DM Sans"/>
              </a:rPr>
              <a:t> fit </a:t>
            </a:r>
            <a:r>
              <a:rPr lang="en-US" sz="3189" dirty="0" err="1">
                <a:solidFill>
                  <a:srgbClr val="FFFFFF"/>
                </a:solidFill>
                <a:latin typeface="DM Sans"/>
              </a:rPr>
              <a:t>işlemi</a:t>
            </a:r>
            <a:r>
              <a:rPr lang="en-US" sz="318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189" dirty="0" err="1">
                <a:solidFill>
                  <a:srgbClr val="FFFFFF"/>
                </a:solidFill>
                <a:latin typeface="DM Sans"/>
              </a:rPr>
              <a:t>sonuçları</a:t>
            </a:r>
            <a:r>
              <a:rPr lang="en-US" sz="3189" dirty="0">
                <a:solidFill>
                  <a:srgbClr val="FFFFFF"/>
                </a:solidFill>
                <a:latin typeface="DM Sans"/>
              </a:rPr>
              <a:t> 0.0070, 4.0757e-04, 3.52720e-04 </a:t>
            </a:r>
            <a:r>
              <a:rPr lang="en-US" sz="3189" dirty="0" err="1">
                <a:solidFill>
                  <a:srgbClr val="FFFFFF"/>
                </a:solidFill>
                <a:latin typeface="DM Sans"/>
              </a:rPr>
              <a:t>olarak</a:t>
            </a:r>
            <a:r>
              <a:rPr lang="en-US" sz="318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189" dirty="0" err="1">
                <a:solidFill>
                  <a:srgbClr val="FFFFFF"/>
                </a:solidFill>
                <a:latin typeface="DM Sans"/>
              </a:rPr>
              <a:t>hesaplanmıştır</a:t>
            </a:r>
            <a:r>
              <a:rPr lang="en-US" sz="3189" dirty="0">
                <a:solidFill>
                  <a:srgbClr val="FFFFFF"/>
                </a:solidFill>
                <a:latin typeface="DM Sans"/>
              </a:rPr>
              <a:t>.</a:t>
            </a:r>
          </a:p>
        </p:txBody>
      </p:sp>
      <p:sp>
        <p:nvSpPr>
          <p:cNvPr id="5" name="Freeform 5"/>
          <p:cNvSpPr/>
          <p:nvPr/>
        </p:nvSpPr>
        <p:spPr>
          <a:xfrm>
            <a:off x="-969427" y="8660019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8025027" y="2139322"/>
            <a:ext cx="10262973" cy="7717369"/>
          </a:xfrm>
          <a:custGeom>
            <a:avLst/>
            <a:gdLst/>
            <a:ahLst/>
            <a:cxnLst/>
            <a:rect l="l" t="t" r="r" b="b"/>
            <a:pathLst>
              <a:path w="10262973" h="7717369">
                <a:moveTo>
                  <a:pt x="0" y="0"/>
                </a:moveTo>
                <a:lnTo>
                  <a:pt x="10262973" y="0"/>
                </a:lnTo>
                <a:lnTo>
                  <a:pt x="10262973" y="7717369"/>
                </a:lnTo>
                <a:lnTo>
                  <a:pt x="0" y="7717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77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TextBox 7"/>
          <p:cNvSpPr txBox="1"/>
          <p:nvPr/>
        </p:nvSpPr>
        <p:spPr>
          <a:xfrm>
            <a:off x="9074917" y="1484214"/>
            <a:ext cx="7114818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"/>
              </a:rPr>
              <a:t>Grafik 4.2. Model fit işlemi kod gösterimii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3518" y="-819819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16962082" y="8254229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4122706" y="2623572"/>
            <a:ext cx="9794204" cy="6747119"/>
          </a:xfrm>
          <a:custGeom>
            <a:avLst/>
            <a:gdLst/>
            <a:ahLst/>
            <a:cxnLst/>
            <a:rect l="l" t="t" r="r" b="b"/>
            <a:pathLst>
              <a:path w="9794204" h="6747119">
                <a:moveTo>
                  <a:pt x="0" y="0"/>
                </a:moveTo>
                <a:lnTo>
                  <a:pt x="9794204" y="0"/>
                </a:lnTo>
                <a:lnTo>
                  <a:pt x="9794204" y="6747118"/>
                </a:lnTo>
                <a:lnTo>
                  <a:pt x="0" y="6747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TextBox 5"/>
          <p:cNvSpPr txBox="1"/>
          <p:nvPr/>
        </p:nvSpPr>
        <p:spPr>
          <a:xfrm>
            <a:off x="4850819" y="1547219"/>
            <a:ext cx="8174831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"/>
              </a:rPr>
              <a:t>Grafik 4.3. Model ile oluşan Veri Seti Plot Grafik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0640" y="-1543050"/>
            <a:ext cx="19210521" cy="4453378"/>
            <a:chOff x="0" y="0"/>
            <a:chExt cx="5059561" cy="11729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tr-TR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919280" y="1636188"/>
            <a:ext cx="10450651" cy="146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  <a:latin typeface="Arimo Bold"/>
              </a:rPr>
              <a:t>RMSE </a:t>
            </a:r>
            <a:r>
              <a:rPr lang="tr-TR" sz="4800" dirty="0">
                <a:solidFill>
                  <a:srgbClr val="FFFFFF"/>
                </a:solidFill>
                <a:latin typeface="Arimo Bold"/>
              </a:rPr>
              <a:t>VE</a:t>
            </a:r>
            <a:r>
              <a:rPr lang="en-US" sz="4800" dirty="0">
                <a:solidFill>
                  <a:srgbClr val="FFFFFF"/>
                </a:solidFill>
                <a:latin typeface="Arimo Bold"/>
              </a:rPr>
              <a:t> TAHMİN MODELİ</a:t>
            </a:r>
          </a:p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endParaRPr lang="en-US" sz="4766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-363441" y="-390286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14398071" y="-136788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aphicFrame>
        <p:nvGraphicFramePr>
          <p:cNvPr id="12" name="Tablo 11">
            <a:extLst>
              <a:ext uri="{FF2B5EF4-FFF2-40B4-BE49-F238E27FC236}">
                <a16:creationId xmlns:a16="http://schemas.microsoft.com/office/drawing/2014/main" id="{A9B81581-E00F-1556-A01D-BA8E1448B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616740"/>
              </p:ext>
            </p:extLst>
          </p:nvPr>
        </p:nvGraphicFramePr>
        <p:xfrm>
          <a:off x="3352800" y="5129981"/>
          <a:ext cx="12192000" cy="2238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57219042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931128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000" dirty="0">
                          <a:latin typeface="DM Sans" pitchFamily="2" charset="-94"/>
                        </a:rPr>
                        <a:t>LSTM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172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3000" dirty="0">
                          <a:latin typeface="DM Sans" pitchFamily="2" charset="-94"/>
                        </a:rPr>
                        <a:t>HATA ORANI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000" dirty="0">
                          <a:latin typeface="DM Sans" pitchFamily="2" charset="-94"/>
                        </a:rPr>
                        <a:t>0,0412750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780187"/>
                  </a:ext>
                </a:extLst>
              </a:tr>
              <a:tr h="59263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r-TR" sz="3000" kern="1200" dirty="0">
                          <a:solidFill>
                            <a:schemeClr val="dk1"/>
                          </a:solidFill>
                          <a:latin typeface="DM Sans" pitchFamily="2" charset="-94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r-TR" sz="3000" kern="1200" dirty="0">
                          <a:solidFill>
                            <a:schemeClr val="dk1"/>
                          </a:solidFill>
                          <a:latin typeface="DM Sans" pitchFamily="2" charset="-94"/>
                          <a:ea typeface="+mn-ea"/>
                          <a:cs typeface="+mn-cs"/>
                        </a:rPr>
                        <a:t>0,95870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597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r-TR" sz="3000" kern="1200" dirty="0">
                          <a:solidFill>
                            <a:schemeClr val="dk1"/>
                          </a:solidFill>
                          <a:latin typeface="DM Sans" pitchFamily="2" charset="-94"/>
                          <a:ea typeface="+mn-ea"/>
                          <a:cs typeface="+mn-cs"/>
                        </a:rPr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000" dirty="0">
                          <a:latin typeface="DM Sans" pitchFamily="2" charset="-94"/>
                        </a:rPr>
                        <a:t>0,001898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177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52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3390900"/>
            <a:ext cx="18288000" cy="523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ExtraTrees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(Extremely Randomized Trees)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olarak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bilinen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topluluk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(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topluluk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)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öğrenme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yöntemidir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algn="l">
              <a:lnSpc>
                <a:spcPts val="4140"/>
              </a:lnSpc>
            </a:pPr>
            <a:endParaRPr lang="en-US" sz="3000" dirty="0">
              <a:solidFill>
                <a:srgbClr val="FFFFFF"/>
              </a:solidFill>
              <a:latin typeface="DM Sans"/>
            </a:endParaRP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VESTEL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hisse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senedi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fiyatı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modeli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için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kullanılan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diğer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çalışma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ExtraTrees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algoritmasıdır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 Bu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algoritmaya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göre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LSTM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algoritmasındaki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gibi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10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günlük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veriler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alınıp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inputs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diye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isimlendirilip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11.gün outputs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diye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isimlendirilir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  <a:endParaRPr lang="tr-TR" sz="3000" dirty="0">
              <a:solidFill>
                <a:srgbClr val="FFFFFF"/>
              </a:solidFill>
              <a:latin typeface="DM Sans"/>
            </a:endParaRP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tr-TR" sz="3000" dirty="0">
                <a:solidFill>
                  <a:srgbClr val="FFFFFF"/>
                </a:solidFill>
                <a:latin typeface="DM Sans"/>
              </a:rPr>
              <a:t>X </a:t>
            </a:r>
            <a:r>
              <a:rPr lang="tr-TR" sz="3000" dirty="0" err="1">
                <a:solidFill>
                  <a:srgbClr val="FFFFFF"/>
                </a:solidFill>
                <a:latin typeface="DM Sans"/>
              </a:rPr>
              <a:t>inputs</a:t>
            </a:r>
            <a:r>
              <a:rPr lang="tr-TR" sz="3000" dirty="0">
                <a:solidFill>
                  <a:srgbClr val="FFFFFF"/>
                </a:solidFill>
                <a:latin typeface="DM Sans"/>
              </a:rPr>
              <a:t> olarak Y </a:t>
            </a:r>
            <a:r>
              <a:rPr lang="tr-TR" sz="3000" dirty="0" err="1">
                <a:solidFill>
                  <a:srgbClr val="FFFFFF"/>
                </a:solidFill>
                <a:latin typeface="DM Sans"/>
              </a:rPr>
              <a:t>outputs</a:t>
            </a:r>
            <a:r>
              <a:rPr lang="tr-TR" sz="3000" dirty="0">
                <a:solidFill>
                  <a:srgbClr val="FFFFFF"/>
                </a:solidFill>
                <a:latin typeface="DM Sans"/>
              </a:rPr>
              <a:t> olarak alınır ve </a:t>
            </a:r>
            <a:r>
              <a:rPr lang="tr-TR" sz="3000" dirty="0" err="1">
                <a:solidFill>
                  <a:srgbClr val="FFFFFF"/>
                </a:solidFill>
                <a:latin typeface="DM Sans"/>
              </a:rPr>
              <a:t>train</a:t>
            </a:r>
            <a:r>
              <a:rPr lang="tr-TR" sz="3000" dirty="0">
                <a:solidFill>
                  <a:srgbClr val="FFFFFF"/>
                </a:solidFill>
                <a:latin typeface="DM Sans"/>
              </a:rPr>
              <a:t>, test olmak üzere ayrılır.</a:t>
            </a:r>
          </a:p>
          <a:p>
            <a:pPr marL="323850" lvl="1" algn="l">
              <a:lnSpc>
                <a:spcPts val="4140"/>
              </a:lnSpc>
            </a:pPr>
            <a:endParaRPr lang="tr-TR" sz="3000" dirty="0">
              <a:solidFill>
                <a:srgbClr val="FFFFFF"/>
              </a:solidFill>
              <a:latin typeface="DM Sans"/>
            </a:endParaRP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tr-TR" sz="3000" dirty="0">
                <a:solidFill>
                  <a:srgbClr val="FFFFFF"/>
                </a:solidFill>
                <a:latin typeface="DM Sans"/>
              </a:rPr>
              <a:t>Model </a:t>
            </a:r>
            <a:r>
              <a:rPr lang="tr-TR" sz="3000" dirty="0" err="1">
                <a:solidFill>
                  <a:srgbClr val="FFFFFF"/>
                </a:solidFill>
                <a:latin typeface="DM Sans"/>
              </a:rPr>
              <a:t>ExtraTreesRegressor</a:t>
            </a:r>
            <a:r>
              <a:rPr lang="tr-TR" sz="3000" dirty="0">
                <a:solidFill>
                  <a:srgbClr val="FFFFFF"/>
                </a:solidFill>
                <a:latin typeface="DM Sans"/>
              </a:rPr>
              <a:t> işlemi ile oluşturulur.</a:t>
            </a:r>
            <a:endParaRPr lang="en-US" sz="3000" dirty="0">
              <a:solidFill>
                <a:srgbClr val="FFFFFF"/>
              </a:solidFill>
              <a:latin typeface="DM Sans"/>
            </a:endParaRPr>
          </a:p>
          <a:p>
            <a:pPr marL="323850" lvl="1" algn="l">
              <a:lnSpc>
                <a:spcPts val="4140"/>
              </a:lnSpc>
            </a:pPr>
            <a:endParaRPr lang="en-US" sz="3000" dirty="0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4140"/>
              </a:lnSpc>
              <a:spcBef>
                <a:spcPct val="0"/>
              </a:spcBef>
            </a:pPr>
            <a:endParaRPr lang="en-US" sz="3000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166991" y="1028700"/>
            <a:ext cx="11954017" cy="9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56AEFF"/>
                </a:solidFill>
                <a:latin typeface="Now Bold"/>
              </a:rPr>
              <a:t>EXTRATREES MODELİ</a:t>
            </a:r>
          </a:p>
        </p:txBody>
      </p:sp>
      <p:sp>
        <p:nvSpPr>
          <p:cNvPr id="4" name="Freeform 4"/>
          <p:cNvSpPr/>
          <p:nvPr/>
        </p:nvSpPr>
        <p:spPr>
          <a:xfrm>
            <a:off x="-4218931" y="8472599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Freeform 5"/>
          <p:cNvSpPr/>
          <p:nvPr/>
        </p:nvSpPr>
        <p:spPr>
          <a:xfrm>
            <a:off x="16440836" y="-4170051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13233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0" y="0"/>
                </a:lnTo>
                <a:lnTo>
                  <a:pt x="62795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r="-11111" b="-901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5" name="Group 5"/>
          <p:cNvGrpSpPr/>
          <p:nvPr/>
        </p:nvGrpSpPr>
        <p:grpSpPr>
          <a:xfrm>
            <a:off x="5666337" y="2702026"/>
            <a:ext cx="1142373" cy="1168027"/>
            <a:chOff x="0" y="0"/>
            <a:chExt cx="812800" cy="8310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31052"/>
            </a:xfrm>
            <a:custGeom>
              <a:avLst/>
              <a:gdLst/>
              <a:ahLst/>
              <a:cxnLst/>
              <a:rect l="l" t="t" r="r" b="b"/>
              <a:pathLst>
                <a:path w="812800" h="831052">
                  <a:moveTo>
                    <a:pt x="406400" y="0"/>
                  </a:moveTo>
                  <a:cubicBezTo>
                    <a:pt x="181951" y="0"/>
                    <a:pt x="0" y="186037"/>
                    <a:pt x="0" y="415526"/>
                  </a:cubicBezTo>
                  <a:cubicBezTo>
                    <a:pt x="0" y="645015"/>
                    <a:pt x="181951" y="831052"/>
                    <a:pt x="406400" y="831052"/>
                  </a:cubicBezTo>
                  <a:cubicBezTo>
                    <a:pt x="630849" y="831052"/>
                    <a:pt x="812800" y="645015"/>
                    <a:pt x="812800" y="415526"/>
                  </a:cubicBezTo>
                  <a:cubicBezTo>
                    <a:pt x="812800" y="186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9811"/>
              <a:ext cx="660400" cy="713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256574" y="989868"/>
            <a:ext cx="9879016" cy="73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 dirty="0">
                <a:solidFill>
                  <a:srgbClr val="FFFFFF"/>
                </a:solidFill>
                <a:latin typeface="Now Bold"/>
              </a:rPr>
              <a:t>1.GİRİŞ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46836" y="2616278"/>
            <a:ext cx="6015843" cy="2478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 dirty="0" err="1">
                <a:solidFill>
                  <a:srgbClr val="FFFFFF"/>
                </a:solidFill>
                <a:latin typeface="DM Sans"/>
              </a:rPr>
              <a:t>Finansal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piyasalar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alanında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hangi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hissenin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hangi zaman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aralıklarında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b="1" dirty="0" err="1">
                <a:solidFill>
                  <a:srgbClr val="FFFFFF"/>
                </a:solidFill>
                <a:latin typeface="DM Sans"/>
              </a:rPr>
              <a:t>nasıl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fiyat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değişikliği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yaptığı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araştırılmaktadır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0" lvl="0" indent="0" algn="l">
              <a:lnSpc>
                <a:spcPts val="3863"/>
              </a:lnSpc>
              <a:spcBef>
                <a:spcPct val="0"/>
              </a:spcBef>
            </a:pPr>
            <a:endParaRPr lang="en-US" sz="2799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5963770" y="2917424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7" y="0"/>
                </a:lnTo>
                <a:lnTo>
                  <a:pt x="733167" y="714503"/>
                </a:lnTo>
                <a:lnTo>
                  <a:pt x="0" y="7145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1" name="Group 11"/>
          <p:cNvGrpSpPr/>
          <p:nvPr/>
        </p:nvGrpSpPr>
        <p:grpSpPr>
          <a:xfrm>
            <a:off x="5685387" y="4813027"/>
            <a:ext cx="1142373" cy="11423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046836" y="4825942"/>
            <a:ext cx="6015843" cy="2478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 dirty="0">
                <a:solidFill>
                  <a:srgbClr val="FFFFFF"/>
                </a:solidFill>
                <a:latin typeface="DM Sans"/>
              </a:rPr>
              <a:t>Bu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araştırma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sayesinde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yatırımcılar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;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yatırım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kararlarını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iyileştirilebilir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, risk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yönetimini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b="1" dirty="0" err="1">
                <a:solidFill>
                  <a:srgbClr val="FFFFFF"/>
                </a:solidFill>
                <a:latin typeface="DM Sans"/>
              </a:rPr>
              <a:t>daha</a:t>
            </a:r>
            <a:r>
              <a:rPr lang="en-US" sz="2799" b="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b="1" dirty="0" err="1">
                <a:solidFill>
                  <a:srgbClr val="FFFFFF"/>
                </a:solidFill>
                <a:latin typeface="DM Sans"/>
              </a:rPr>
              <a:t>doğru</a:t>
            </a:r>
            <a:r>
              <a:rPr lang="en-US" sz="2799" b="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yaparak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stratejik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planlarını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uygular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0" lvl="0" indent="0" algn="l">
              <a:lnSpc>
                <a:spcPts val="3863"/>
              </a:lnSpc>
              <a:spcBef>
                <a:spcPct val="0"/>
              </a:spcBef>
            </a:pPr>
            <a:endParaRPr lang="en-US" sz="2799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5963770" y="5070202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8" y="0"/>
                </a:lnTo>
                <a:lnTo>
                  <a:pt x="585608" y="669614"/>
                </a:lnTo>
                <a:lnTo>
                  <a:pt x="0" y="6696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6" name="Group 16"/>
          <p:cNvGrpSpPr/>
          <p:nvPr/>
        </p:nvGrpSpPr>
        <p:grpSpPr>
          <a:xfrm>
            <a:off x="5759167" y="6898376"/>
            <a:ext cx="1142373" cy="114237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015991" y="6422087"/>
            <a:ext cx="6015843" cy="289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endParaRPr dirty="0"/>
          </a:p>
          <a:p>
            <a:pPr algn="l">
              <a:lnSpc>
                <a:spcPts val="3863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DM Sans"/>
              </a:rPr>
              <a:t>Bu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çalış</a:t>
            </a:r>
            <a:r>
              <a:rPr lang="en-US" sz="2799" u="none" strike="noStrike" dirty="0" err="1">
                <a:solidFill>
                  <a:srgbClr val="FFFFFF"/>
                </a:solidFill>
                <a:latin typeface="DM Sans"/>
              </a:rPr>
              <a:t>mada</a:t>
            </a:r>
            <a:r>
              <a:rPr lang="en-US" sz="2799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u="none" strike="noStrike" dirty="0">
                <a:solidFill>
                  <a:srgbClr val="FFFFFF"/>
                </a:solidFill>
                <a:latin typeface="DM Sans Bold"/>
              </a:rPr>
              <a:t>VESTEL</a:t>
            </a:r>
            <a:r>
              <a:rPr lang="en-US" sz="2799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u="none" strike="noStrike" dirty="0" err="1">
                <a:solidFill>
                  <a:srgbClr val="FFFFFF"/>
                </a:solidFill>
                <a:latin typeface="DM Sans"/>
              </a:rPr>
              <a:t>hisse</a:t>
            </a:r>
            <a:r>
              <a:rPr lang="en-US" sz="2799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u="none" strike="noStrike" dirty="0" err="1">
                <a:solidFill>
                  <a:srgbClr val="FFFFFF"/>
                </a:solidFill>
                <a:latin typeface="DM Sans"/>
              </a:rPr>
              <a:t>senedinin</a:t>
            </a:r>
            <a:r>
              <a:rPr lang="en-US" sz="2799" u="none" strike="noStrike" dirty="0">
                <a:solidFill>
                  <a:srgbClr val="FFFFFF"/>
                </a:solidFill>
                <a:latin typeface="DM Sans"/>
              </a:rPr>
              <a:t> 10 </a:t>
            </a:r>
            <a:r>
              <a:rPr lang="en-US" sz="2799" u="none" strike="noStrike" dirty="0" err="1">
                <a:solidFill>
                  <a:srgbClr val="FFFFFF"/>
                </a:solidFill>
                <a:latin typeface="DM Sans"/>
              </a:rPr>
              <a:t>yıllık</a:t>
            </a:r>
            <a:r>
              <a:rPr lang="en-US" sz="2799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u="none" strike="noStrike" dirty="0" err="1">
                <a:solidFill>
                  <a:srgbClr val="FFFFFF"/>
                </a:solidFill>
                <a:latin typeface="DM Sans"/>
              </a:rPr>
              <a:t>verilerinden</a:t>
            </a:r>
            <a:r>
              <a:rPr lang="en-US" sz="2799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u="none" strike="noStrike" dirty="0" err="1">
                <a:solidFill>
                  <a:srgbClr val="FFFFFF"/>
                </a:solidFill>
                <a:latin typeface="DM Sans"/>
              </a:rPr>
              <a:t>yola</a:t>
            </a:r>
            <a:r>
              <a:rPr lang="en-US" sz="2799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u="none" strike="noStrike" dirty="0" err="1">
                <a:solidFill>
                  <a:srgbClr val="FFFFFF"/>
                </a:solidFill>
                <a:latin typeface="DM Sans"/>
              </a:rPr>
              <a:t>çıkılarak</a:t>
            </a:r>
            <a:r>
              <a:rPr lang="en-US" sz="2799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u="none" strike="noStrike" dirty="0" err="1">
                <a:solidFill>
                  <a:srgbClr val="FFFFFF"/>
                </a:solidFill>
                <a:latin typeface="DM Sans"/>
              </a:rPr>
              <a:t>belirli</a:t>
            </a:r>
            <a:r>
              <a:rPr lang="en-US" sz="2799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u="none" strike="noStrike" dirty="0" err="1">
                <a:solidFill>
                  <a:srgbClr val="FFFFFF"/>
                </a:solidFill>
                <a:latin typeface="DM Sans"/>
              </a:rPr>
              <a:t>algoritmalarla</a:t>
            </a:r>
            <a:r>
              <a:rPr lang="en-US" sz="2799" u="none" strike="noStrike" dirty="0">
                <a:solidFill>
                  <a:srgbClr val="FFFFFF"/>
                </a:solidFill>
                <a:latin typeface="DM Sans"/>
              </a:rPr>
              <a:t> model </a:t>
            </a:r>
            <a:r>
              <a:rPr lang="en-US" sz="2799" u="none" strike="noStrike" dirty="0" err="1">
                <a:solidFill>
                  <a:srgbClr val="FFFFFF"/>
                </a:solidFill>
                <a:latin typeface="DM Sans"/>
              </a:rPr>
              <a:t>oluşturmaya</a:t>
            </a:r>
            <a:r>
              <a:rPr lang="en-US" sz="2799" u="none" strike="noStrike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u="none" strike="noStrike" dirty="0" err="1">
                <a:solidFill>
                  <a:srgbClr val="FFFFFF"/>
                </a:solidFill>
                <a:latin typeface="DM Sans"/>
              </a:rPr>
              <a:t>çalışılmıştır</a:t>
            </a:r>
            <a:r>
              <a:rPr lang="en-US" sz="2799" u="none" strike="noStrike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0" lvl="0" indent="0" algn="l">
              <a:lnSpc>
                <a:spcPts val="3863"/>
              </a:lnSpc>
              <a:spcBef>
                <a:spcPct val="0"/>
              </a:spcBef>
            </a:pPr>
            <a:endParaRPr lang="en-US" sz="2799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6047226" y="7109099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0640" y="-1543050"/>
            <a:ext cx="19210521" cy="4453378"/>
            <a:chOff x="0" y="0"/>
            <a:chExt cx="5059561" cy="11729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tr-TR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919280" y="1636188"/>
            <a:ext cx="10450651" cy="146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  <a:latin typeface="Arimo Bold"/>
              </a:rPr>
              <a:t>RMSE </a:t>
            </a:r>
            <a:r>
              <a:rPr lang="tr-TR" sz="4800" dirty="0">
                <a:solidFill>
                  <a:srgbClr val="FFFFFF"/>
                </a:solidFill>
                <a:latin typeface="Arimo Bold"/>
              </a:rPr>
              <a:t>VE</a:t>
            </a:r>
            <a:r>
              <a:rPr lang="en-US" sz="4800" dirty="0">
                <a:solidFill>
                  <a:srgbClr val="FFFFFF"/>
                </a:solidFill>
                <a:latin typeface="Arimo Bold"/>
              </a:rPr>
              <a:t> TAHMİN MODELİ</a:t>
            </a:r>
          </a:p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endParaRPr lang="en-US" sz="4766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-363441" y="-390286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14398071" y="-136788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aphicFrame>
        <p:nvGraphicFramePr>
          <p:cNvPr id="12" name="Tablo 11">
            <a:extLst>
              <a:ext uri="{FF2B5EF4-FFF2-40B4-BE49-F238E27FC236}">
                <a16:creationId xmlns:a16="http://schemas.microsoft.com/office/drawing/2014/main" id="{A9B81581-E00F-1556-A01D-BA8E1448B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635143"/>
              </p:ext>
            </p:extLst>
          </p:nvPr>
        </p:nvGraphicFramePr>
        <p:xfrm>
          <a:off x="3352800" y="5129981"/>
          <a:ext cx="12192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57219042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931128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000" dirty="0">
                          <a:latin typeface="DM Sans" pitchFamily="2" charset="-94"/>
                        </a:rPr>
                        <a:t>LSTM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172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3000" dirty="0">
                          <a:latin typeface="DM Sans" pitchFamily="2" charset="-94"/>
                        </a:rPr>
                        <a:t>HATA ORANI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000" dirty="0">
                          <a:latin typeface="DM Sans" pitchFamily="2" charset="-94"/>
                        </a:rPr>
                        <a:t>0,0412750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78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r-TR" sz="3000" kern="1200" dirty="0">
                          <a:solidFill>
                            <a:schemeClr val="dk1"/>
                          </a:solidFill>
                          <a:latin typeface="DM Sans" pitchFamily="2" charset="-94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000" dirty="0">
                          <a:latin typeface="DM Sans" pitchFamily="2" charset="-94"/>
                        </a:rPr>
                        <a:t>0,976001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177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58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683258"/>
            <a:ext cx="18288000" cy="697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dirty="0">
                <a:solidFill>
                  <a:srgbClr val="FFFFFF"/>
                </a:solidFill>
                <a:latin typeface="DM Sans Bold"/>
              </a:rPr>
              <a:t>6.TARTIŞMA VE SONUÇ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Bu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çalışmada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>
                <a:solidFill>
                  <a:srgbClr val="FFFFFF"/>
                </a:solidFill>
                <a:latin typeface="DM Sans Bold"/>
              </a:rPr>
              <a:t>VESTEL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şirketinin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hisse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senedi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fiyatının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tahmin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edilmesi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için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RNN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yapısı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olan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LSTM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modelleme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yaklaşımı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Random Forest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yapısı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olan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ExtraTrees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modeli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kullanılarak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analizler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yapılmıştır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 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LSTM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modeli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yapılırken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şirketin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KAP’a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bildirdiği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finansal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tablolardan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yola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çıkılarak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toplam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varlıklar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hacim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değişimi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dönem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verileri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alınmıştır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 Bu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veriler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ile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korelasyon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analizi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yapılarak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artış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azalış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incelenmiş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modele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uyarlanmak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amaçlanmıştır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 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Yapılan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analizler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sonucunda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geçmiş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verilere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dayalı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olarak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VESTEL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şirketinin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hisse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senedi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doğruluk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(accuracy)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oranı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LSTM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için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b="1" dirty="0">
                <a:solidFill>
                  <a:srgbClr val="FFFFFF"/>
                </a:solidFill>
                <a:latin typeface="DM Sans"/>
              </a:rPr>
              <a:t>0,9587</a:t>
            </a:r>
            <a:r>
              <a:rPr lang="tr-TR" sz="3000" b="1" dirty="0">
                <a:solidFill>
                  <a:srgbClr val="FFFFFF"/>
                </a:solidFill>
                <a:latin typeface="DM Sans"/>
              </a:rPr>
              <a:t>0</a:t>
            </a:r>
            <a:r>
              <a:rPr lang="en-US" sz="3000" b="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olurken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ExtraTrees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algoritması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için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doğruluk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(accuracy)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değeri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b="1" dirty="0">
                <a:solidFill>
                  <a:srgbClr val="FFFFFF"/>
                </a:solidFill>
                <a:latin typeface="DM Sans"/>
              </a:rPr>
              <a:t>0,976</a:t>
            </a:r>
            <a:r>
              <a:rPr lang="tr-TR" sz="3000" b="1" dirty="0">
                <a:solidFill>
                  <a:srgbClr val="FFFFFF"/>
                </a:solidFill>
                <a:latin typeface="DM Sans"/>
              </a:rPr>
              <a:t>001</a:t>
            </a:r>
            <a:r>
              <a:rPr lang="en-US" sz="3000" b="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olarak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bulunmuştur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 Bu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sonuçlarla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ExtraTrees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algoritması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VESTEL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hisse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senedi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fiyat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modeli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oluşturmada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DM Sans"/>
              </a:rPr>
              <a:t>daha</a:t>
            </a:r>
            <a:r>
              <a:rPr lang="en-US" sz="3000" b="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DM Sans"/>
              </a:rPr>
              <a:t>başarılı</a:t>
            </a:r>
            <a:r>
              <a:rPr lang="en-US" sz="3000" b="1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çıkmıştır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 </a:t>
            </a:r>
          </a:p>
          <a:p>
            <a:pPr algn="l">
              <a:lnSpc>
                <a:spcPts val="4140"/>
              </a:lnSpc>
              <a:spcBef>
                <a:spcPct val="0"/>
              </a:spcBef>
            </a:pPr>
            <a:endParaRPr lang="en-US" sz="3000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1325918" y="-892377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16962082" y="8254229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17573" y="486562"/>
            <a:ext cx="3330297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mo Bold"/>
              </a:rPr>
              <a:t>6.KAYNAKÇA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B6AD26A-31CA-20F8-6880-D5EB8E000ABF}"/>
              </a:ext>
            </a:extLst>
          </p:cNvPr>
          <p:cNvSpPr txBox="1"/>
          <p:nvPr/>
        </p:nvSpPr>
        <p:spPr>
          <a:xfrm>
            <a:off x="573283" y="1783896"/>
            <a:ext cx="16230600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Akmekçi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Ö., 2022,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Makine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Öğrenmesi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Algoritmaları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Kullanılarak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Döviz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Kuru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Tahmini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Master of Arts in Economics, Thesis submitted to the Institute for Graduate Studies in Social Sciences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C701751-C9BD-D78C-A023-37B5008822E3}"/>
              </a:ext>
            </a:extLst>
          </p:cNvPr>
          <p:cNvSpPr txBox="1"/>
          <p:nvPr/>
        </p:nvSpPr>
        <p:spPr>
          <a:xfrm>
            <a:off x="117866" y="3190331"/>
            <a:ext cx="18288000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Alagöz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G., 2021, CREDIT RISK ANALYSIS USING MACHINE-LEARNING ALGORITHMS, THE REPUBLIC OF TURKEY BAHCESEHIR UNIVERSITY, MASTER OF INDUSTRIAL ENGINEERING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856A8BE4-30B3-86D5-82CF-1F6AD5D05F71}"/>
              </a:ext>
            </a:extLst>
          </p:cNvPr>
          <p:cNvSpPr txBox="1"/>
          <p:nvPr/>
        </p:nvSpPr>
        <p:spPr>
          <a:xfrm>
            <a:off x="573283" y="4664801"/>
            <a:ext cx="17377166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Branco V.V.,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Coreira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L., 2023,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Tür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tehditlerinde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makine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öğreniminin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kullanımı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koruma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analizi</a:t>
            </a:r>
            <a:endParaRPr lang="en-US" sz="3000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94B00-9359-E94D-C9F4-774FF045A611}"/>
              </a:ext>
            </a:extLst>
          </p:cNvPr>
          <p:cNvSpPr txBox="1"/>
          <p:nvPr/>
        </p:nvSpPr>
        <p:spPr>
          <a:xfrm>
            <a:off x="573283" y="5615396"/>
            <a:ext cx="17377166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ÇOBANOV, M., 2017, Python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ile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zaman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serisi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https://mertcobanov.medium.com, [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Ziyaret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Tarihi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: 23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Ocak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2024]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53F88-B343-A08C-975F-1D32A3B2B58C}"/>
              </a:ext>
            </a:extLst>
          </p:cNvPr>
          <p:cNvSpPr txBox="1"/>
          <p:nvPr/>
        </p:nvSpPr>
        <p:spPr>
          <a:xfrm>
            <a:off x="455417" y="7089866"/>
            <a:ext cx="17377166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Karabulut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M.,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Cosun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F., 2009,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Kahramanmaraş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İlinde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Yağışların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Trend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Analizi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COĞRAFİ BİLİMLER DERGİSİ CBD 7 (1), 65-83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8D02E-2B76-E228-313C-215E6074CEE4}"/>
              </a:ext>
            </a:extLst>
          </p:cNvPr>
          <p:cNvSpPr txBox="1"/>
          <p:nvPr/>
        </p:nvSpPr>
        <p:spPr>
          <a:xfrm>
            <a:off x="455417" y="8564336"/>
            <a:ext cx="17377166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KESKİN, M.V., 2019,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biliminde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zaman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serileri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https://miuul.com/not-defteri/veri-biliminde-zaman-serileri, [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Ziyaret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Tarihi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: 23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Ocak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2024]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077AF201-41CD-6605-699D-6B52803AFFEE}"/>
              </a:ext>
            </a:extLst>
          </p:cNvPr>
          <p:cNvSpPr txBox="1"/>
          <p:nvPr/>
        </p:nvSpPr>
        <p:spPr>
          <a:xfrm>
            <a:off x="1028700" y="971550"/>
            <a:ext cx="16230600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Öztürk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S.S., 2021, BIST 30'UN PERFORMANSLARININ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Karşılaştırılması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MAKİNE ÖĞRENİMİ ALGORİTMALARINI KULLANARAK PORTFÖYLER, FINANCIAL ECONOMICS MASTER’S DEGREE PROGRAM, İSTANBUL BİLGİ UNIVERSITY INSTITUTE OF GRADAUTE 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1A130-2A84-2E60-7144-1A6B420B3E67}"/>
              </a:ext>
            </a:extLst>
          </p:cNvPr>
          <p:cNvSpPr txBox="1"/>
          <p:nvPr/>
        </p:nvSpPr>
        <p:spPr>
          <a:xfrm>
            <a:off x="589363" y="2967767"/>
            <a:ext cx="17698637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Tirendaz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Akademi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Makine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Öğrenmesi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Keras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Tensorflow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https://tirendazakademi.medium.com, [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Ziyaret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Tarihi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: 23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Ocak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2024]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2262" y="4236403"/>
            <a:ext cx="9410938" cy="1509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Arimo Bold"/>
              </a:rPr>
              <a:t>TEŞEKKÜRLER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77950" y="4586506"/>
            <a:ext cx="4432959" cy="1427059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58867" y="1879694"/>
            <a:ext cx="2769297" cy="2611562"/>
            <a:chOff x="0" y="0"/>
            <a:chExt cx="2679840" cy="2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14567" y="7686899"/>
            <a:ext cx="8123371" cy="1571401"/>
            <a:chOff x="0" y="0"/>
            <a:chExt cx="7860960" cy="1520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0919" cy="1520698"/>
            </a:xfrm>
            <a:custGeom>
              <a:avLst/>
              <a:gdLst/>
              <a:ahLst/>
              <a:cxnLst/>
              <a:rect l="l" t="t" r="r" b="b"/>
              <a:pathLst>
                <a:path w="7860919" h="1520698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92229" y="6108054"/>
            <a:ext cx="6168048" cy="1424082"/>
            <a:chOff x="0" y="0"/>
            <a:chExt cx="5968800" cy="13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54127" y="4708999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>
            <a:off x="13054127" y="6387414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Freeform 12"/>
          <p:cNvSpPr/>
          <p:nvPr/>
        </p:nvSpPr>
        <p:spPr>
          <a:xfrm>
            <a:off x="13075226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2" y="0"/>
                </a:lnTo>
                <a:lnTo>
                  <a:pt x="1525382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Freeform 13"/>
          <p:cNvSpPr/>
          <p:nvPr/>
        </p:nvSpPr>
        <p:spPr>
          <a:xfrm>
            <a:off x="13182585" y="2856245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4" name="TextBox 14"/>
          <p:cNvSpPr txBox="1"/>
          <p:nvPr/>
        </p:nvSpPr>
        <p:spPr>
          <a:xfrm>
            <a:off x="2401914" y="532859"/>
            <a:ext cx="10116915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4"/>
              </a:lnSpc>
              <a:spcBef>
                <a:spcPct val="0"/>
              </a:spcBef>
            </a:pPr>
            <a:r>
              <a:rPr lang="en-US" sz="4770" dirty="0">
                <a:solidFill>
                  <a:srgbClr val="FFFFFF"/>
                </a:solidFill>
                <a:latin typeface="Now Bold"/>
              </a:rPr>
              <a:t>2. LİTERATÜR TARAMASI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38969" y="3892748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7491" y="6948316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01914" y="1216754"/>
            <a:ext cx="8678831" cy="241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FFFFFF"/>
                </a:solidFill>
                <a:latin typeface="DM Sans"/>
              </a:rPr>
              <a:t>Literatür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taranırken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herhangi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çalışmada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metnin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başlığı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 Bold"/>
              </a:rPr>
              <a:t>yazarı</a:t>
            </a:r>
            <a:r>
              <a:rPr lang="en-US" sz="2799" dirty="0">
                <a:solidFill>
                  <a:srgbClr val="FFFFFF"/>
                </a:solidFill>
                <a:latin typeface="DM Sans Bold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DM Sans Bold"/>
              </a:rPr>
              <a:t>yılı</a:t>
            </a:r>
            <a:r>
              <a:rPr lang="en-US" sz="2799" dirty="0">
                <a:solidFill>
                  <a:srgbClr val="FFFFFF"/>
                </a:solidFill>
                <a:latin typeface="DM Sans Bold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DM Sans Bold"/>
              </a:rPr>
              <a:t>amacı</a:t>
            </a:r>
            <a:r>
              <a:rPr lang="en-US" sz="2799" dirty="0">
                <a:solidFill>
                  <a:srgbClr val="FFFFFF"/>
                </a:solidFill>
                <a:latin typeface="DM Sans Bold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DM Sans Bold"/>
              </a:rPr>
              <a:t>yöntemi</a:t>
            </a:r>
            <a:r>
              <a:rPr lang="en-US" sz="2799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 Bold"/>
              </a:rPr>
              <a:t>ve</a:t>
            </a:r>
            <a:r>
              <a:rPr lang="en-US" sz="2799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 Bold"/>
              </a:rPr>
              <a:t>sonucu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değerlendirilmiştir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.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Raporda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toplam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yirmi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çalışma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taranırken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sunumda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en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çok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ön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plana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çıkan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beş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çalışma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açıklanmıştır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.</a:t>
            </a:r>
          </a:p>
        </p:txBody>
      </p:sp>
      <p:sp>
        <p:nvSpPr>
          <p:cNvPr id="18" name="Freeform 18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9" name="Freeform 19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0" name="TextBox 20"/>
          <p:cNvSpPr txBox="1"/>
          <p:nvPr/>
        </p:nvSpPr>
        <p:spPr>
          <a:xfrm>
            <a:off x="2798758" y="3921323"/>
            <a:ext cx="7037884" cy="278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6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DM Sans"/>
              </a:rPr>
              <a:t>Murat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Karabulut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, Fatma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Cosun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(2009)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yılındaki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çalışmasında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Kahramanmaraş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İlinde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Yağışların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Trend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Analizi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konusunda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çalışmışlar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ay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ay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yağışların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analizi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yapılarak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belirli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modellerle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tahmin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etmişlerdir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98758" y="6999653"/>
            <a:ext cx="6345242" cy="278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6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DM Sans"/>
              </a:rPr>
              <a:t>Özlem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Akmekçi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(2022)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yılında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Makine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Öğrenmesi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Algoritmaları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Kullanılarak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Döviz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Kuru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Tahmini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yapmıştır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. (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Akmekçi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2022)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bu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çalışmada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farklı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kur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pariteleri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için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döviz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kuru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tahminleri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gerçekleştirmiştir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.</a:t>
            </a:r>
          </a:p>
        </p:txBody>
      </p:sp>
      <p:sp>
        <p:nvSpPr>
          <p:cNvPr id="22" name="AutoShape 22"/>
          <p:cNvSpPr/>
          <p:nvPr/>
        </p:nvSpPr>
        <p:spPr>
          <a:xfrm flipH="1" flipV="1">
            <a:off x="1824735" y="4732811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23" name="AutoShape 23"/>
          <p:cNvSpPr/>
          <p:nvPr/>
        </p:nvSpPr>
        <p:spPr>
          <a:xfrm flipH="1" flipV="1">
            <a:off x="1824735" y="7876124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08595" y="4729275"/>
            <a:ext cx="4432959" cy="1427059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565535" y="1948746"/>
            <a:ext cx="2769297" cy="2611562"/>
            <a:chOff x="0" y="0"/>
            <a:chExt cx="2679840" cy="2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841051" y="6403984"/>
            <a:ext cx="6168048" cy="1424082"/>
            <a:chOff x="0" y="0"/>
            <a:chExt cx="5968800" cy="1378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8" name="Freeform 8"/>
          <p:cNvSpPr/>
          <p:nvPr/>
        </p:nvSpPr>
        <p:spPr>
          <a:xfrm>
            <a:off x="14381625" y="4834170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8" y="0"/>
                </a:lnTo>
                <a:lnTo>
                  <a:pt x="1137118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14331407" y="6432559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14331407" y="2984451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6" y="0"/>
                </a:lnTo>
                <a:lnTo>
                  <a:pt x="1187336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TextBox 11"/>
          <p:cNvSpPr txBox="1"/>
          <p:nvPr/>
        </p:nvSpPr>
        <p:spPr>
          <a:xfrm>
            <a:off x="1028700" y="1134428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095587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896343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33666" y="524171"/>
            <a:ext cx="7987060" cy="2319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6"/>
              </a:lnSpc>
              <a:spcBef>
                <a:spcPct val="0"/>
              </a:spcBef>
            </a:pPr>
            <a:r>
              <a:rPr lang="en-US" sz="2700" dirty="0" err="1">
                <a:solidFill>
                  <a:srgbClr val="FFFFFF"/>
                </a:solidFill>
                <a:latin typeface="DM Sans"/>
              </a:rPr>
              <a:t>Gökhan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Alagöz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(2021)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yılındaki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çalışmasında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makine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öğrenmesi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algoritmalarına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kullanarak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kredi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kartı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riski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analizi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ile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ilgili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çalışma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yapmıştır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.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Buradaki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amacı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gerçekte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başarılı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(0)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veya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başarısız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(1)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olan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kredilerin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sonucunun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tahmin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edilmesidir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33666" y="3206902"/>
            <a:ext cx="8132206" cy="278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6"/>
              </a:lnSpc>
              <a:spcBef>
                <a:spcPct val="0"/>
              </a:spcBef>
            </a:pPr>
            <a:r>
              <a:rPr lang="en-US" sz="2700" dirty="0" err="1">
                <a:solidFill>
                  <a:srgbClr val="FFFFFF"/>
                </a:solidFill>
                <a:latin typeface="DM Sans"/>
              </a:rPr>
              <a:t>Serda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Selin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Öztürk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(2021)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yılındaki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çalışmasında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BIST 30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hisseleri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kullanılarak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performanslarının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karşılaştırılması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uygun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portföyler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oluşturulmasına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dayanır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. BIST 30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hisselerinin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1 ay, 2, ay, 3 ay, 4 ay, 6 ay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12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aylık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fiyatları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tahmin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edilerek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stratejiler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oluştrulmuştur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33666" y="6356359"/>
            <a:ext cx="6345242" cy="3252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6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DM Sans"/>
              </a:rPr>
              <a:t>Vasco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Veiga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Branco, Luis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Coreira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(2023)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yılındaki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çalışmalarında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tür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tehditlerinde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makine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öğreniminin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kullanımı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koruma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analizini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araştırmışlar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sonuç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olarak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koruma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analizinde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ML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algoritmalarının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ne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kadar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faydalı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olduğunu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DM Sans"/>
              </a:rPr>
              <a:t>açıklamışlardır</a:t>
            </a:r>
            <a:r>
              <a:rPr lang="en-US" sz="2700" dirty="0">
                <a:solidFill>
                  <a:srgbClr val="FFFFFF"/>
                </a:solidFill>
                <a:latin typeface="DM Sans"/>
              </a:rPr>
              <a:t>.</a:t>
            </a:r>
          </a:p>
        </p:txBody>
      </p:sp>
      <p:sp>
        <p:nvSpPr>
          <p:cNvPr id="17" name="AutoShape 17"/>
          <p:cNvSpPr/>
          <p:nvPr/>
        </p:nvSpPr>
        <p:spPr>
          <a:xfrm flipH="1" flipV="1">
            <a:off x="1214467" y="1896824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18" name="AutoShape 18"/>
          <p:cNvSpPr/>
          <p:nvPr/>
        </p:nvSpPr>
        <p:spPr>
          <a:xfrm flipH="1" flipV="1">
            <a:off x="1214467" y="4834170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19" name="AutoShape 19"/>
          <p:cNvSpPr/>
          <p:nvPr/>
        </p:nvSpPr>
        <p:spPr>
          <a:xfrm flipH="1" flipV="1">
            <a:off x="1214467" y="7876124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6523" y="4198243"/>
            <a:ext cx="16774954" cy="5225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5"/>
              </a:lnSpc>
            </a:pPr>
            <a:endParaRPr dirty="0"/>
          </a:p>
          <a:p>
            <a:pPr marL="734058" lvl="1" indent="-367029" algn="l">
              <a:lnSpc>
                <a:spcPts val="4691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DM Sans"/>
              </a:rPr>
              <a:t>Hisse</a:t>
            </a:r>
            <a:r>
              <a:rPr lang="en-US" sz="33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</a:rPr>
              <a:t>senedi</a:t>
            </a:r>
            <a:r>
              <a:rPr lang="en-US" sz="33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</a:rPr>
              <a:t>tahmini</a:t>
            </a:r>
            <a:r>
              <a:rPr lang="en-US" sz="33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</a:rPr>
              <a:t>performansını</a:t>
            </a:r>
            <a:r>
              <a:rPr lang="en-US" sz="33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</a:rPr>
              <a:t>artıracak</a:t>
            </a:r>
            <a:r>
              <a:rPr lang="en-US" sz="33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</a:rPr>
              <a:t>gerekli</a:t>
            </a:r>
            <a:r>
              <a:rPr lang="en-US" sz="33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 Bold"/>
              </a:rPr>
              <a:t>parametrelerin</a:t>
            </a:r>
            <a:r>
              <a:rPr lang="en-US" sz="33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</a:rPr>
              <a:t>belirlenmesi</a:t>
            </a:r>
            <a:endParaRPr lang="en-US" sz="3399" dirty="0">
              <a:solidFill>
                <a:srgbClr val="FFFFFF"/>
              </a:solidFill>
              <a:latin typeface="DM Sans"/>
            </a:endParaRPr>
          </a:p>
          <a:p>
            <a:pPr marL="734058" lvl="1" indent="-367029" algn="l">
              <a:lnSpc>
                <a:spcPts val="4691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DM Sans Bold"/>
              </a:rPr>
              <a:t>En </a:t>
            </a:r>
            <a:r>
              <a:rPr lang="en-US" sz="3399" dirty="0" err="1">
                <a:solidFill>
                  <a:srgbClr val="FFFFFF"/>
                </a:solidFill>
                <a:latin typeface="DM Sans Bold"/>
              </a:rPr>
              <a:t>uygun</a:t>
            </a:r>
            <a:r>
              <a:rPr lang="en-US" sz="33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</a:rPr>
              <a:t>makine</a:t>
            </a:r>
            <a:r>
              <a:rPr lang="en-US" sz="33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</a:rPr>
              <a:t>öğrenmesi</a:t>
            </a:r>
            <a:r>
              <a:rPr lang="en-US" sz="33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</a:rPr>
              <a:t>modellerinin</a:t>
            </a:r>
            <a:r>
              <a:rPr lang="en-US" sz="33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</a:rPr>
              <a:t>önerilmesi</a:t>
            </a:r>
            <a:endParaRPr lang="en-US" sz="3399" dirty="0">
              <a:solidFill>
                <a:srgbClr val="FFFFFF"/>
              </a:solidFill>
              <a:latin typeface="DM Sans"/>
            </a:endParaRPr>
          </a:p>
          <a:p>
            <a:pPr marL="734058" lvl="1" indent="-367029" algn="l">
              <a:lnSpc>
                <a:spcPts val="4691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DM Sans"/>
              </a:rPr>
              <a:t>Modellerden</a:t>
            </a:r>
            <a:r>
              <a:rPr lang="en-US" sz="33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</a:rPr>
              <a:t>hareketle</a:t>
            </a:r>
            <a:r>
              <a:rPr lang="en-US" sz="3399" dirty="0">
                <a:solidFill>
                  <a:srgbClr val="FFFFFF"/>
                </a:solidFill>
                <a:latin typeface="DM Sans"/>
              </a:rPr>
              <a:t> hangi </a:t>
            </a:r>
            <a:r>
              <a:rPr lang="en-US" sz="3399" dirty="0" err="1">
                <a:solidFill>
                  <a:srgbClr val="FFFFFF"/>
                </a:solidFill>
                <a:latin typeface="DM Sans"/>
              </a:rPr>
              <a:t>algoritmanın</a:t>
            </a:r>
            <a:r>
              <a:rPr lang="en-US" sz="33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</a:rPr>
              <a:t>daha</a:t>
            </a:r>
            <a:r>
              <a:rPr lang="en-US" sz="33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 Bold"/>
              </a:rPr>
              <a:t>güvenilir</a:t>
            </a:r>
            <a:r>
              <a:rPr lang="en-US" sz="33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</a:rPr>
              <a:t>olduğunun</a:t>
            </a:r>
            <a:r>
              <a:rPr lang="en-US" sz="33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</a:rPr>
              <a:t>saptanması</a:t>
            </a:r>
            <a:endParaRPr lang="en-US" sz="3399" dirty="0">
              <a:solidFill>
                <a:srgbClr val="FFFFFF"/>
              </a:solidFill>
              <a:latin typeface="DM Sans"/>
            </a:endParaRPr>
          </a:p>
          <a:p>
            <a:pPr>
              <a:lnSpc>
                <a:spcPts val="4691"/>
              </a:lnSpc>
            </a:pPr>
            <a:r>
              <a:rPr lang="en-US" sz="3399" dirty="0">
                <a:solidFill>
                  <a:srgbClr val="FFFFFF"/>
                </a:solidFill>
                <a:latin typeface="DM Sans"/>
              </a:rPr>
              <a:t>                                                       </a:t>
            </a:r>
            <a:r>
              <a:rPr lang="en-US" sz="3399" dirty="0" err="1">
                <a:solidFill>
                  <a:srgbClr val="FFFFFF"/>
                </a:solidFill>
                <a:latin typeface="DM Sans"/>
              </a:rPr>
              <a:t>sonuçlarına</a:t>
            </a:r>
            <a:r>
              <a:rPr lang="en-US" sz="33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</a:rPr>
              <a:t>ulaşılmıştır</a:t>
            </a:r>
            <a:r>
              <a:rPr lang="en-US" sz="3399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algn="l">
              <a:lnSpc>
                <a:spcPts val="4415"/>
              </a:lnSpc>
            </a:pPr>
            <a:endParaRPr lang="en-US" sz="3399" dirty="0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4415"/>
              </a:lnSpc>
            </a:pPr>
            <a:endParaRPr lang="en-US" sz="3399" dirty="0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4140"/>
              </a:lnSpc>
              <a:spcBef>
                <a:spcPct val="0"/>
              </a:spcBef>
            </a:pPr>
            <a:endParaRPr lang="en-US" sz="3399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02298" y="2230994"/>
            <a:ext cx="984777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mo Bold"/>
              </a:rPr>
              <a:t>LİTERATÜR TARAMALARI SONUCUNDA</a:t>
            </a:r>
          </a:p>
        </p:txBody>
      </p:sp>
      <p:sp>
        <p:nvSpPr>
          <p:cNvPr id="4" name="Freeform 4"/>
          <p:cNvSpPr/>
          <p:nvPr/>
        </p:nvSpPr>
        <p:spPr>
          <a:xfrm>
            <a:off x="16440836" y="-4170051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Freeform 5"/>
          <p:cNvSpPr/>
          <p:nvPr/>
        </p:nvSpPr>
        <p:spPr>
          <a:xfrm>
            <a:off x="-4190356" y="8472599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15792" y="537869"/>
            <a:ext cx="465641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mo Bold"/>
              </a:rPr>
              <a:t>3.TEMEL BİLGİLER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602" y="1632975"/>
            <a:ext cx="2633305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1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DM Sans"/>
              </a:rPr>
              <a:t>SPK </a:t>
            </a:r>
            <a:r>
              <a:rPr lang="en-US" sz="3999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999" dirty="0">
                <a:solidFill>
                  <a:srgbClr val="FFFFFF"/>
                </a:solidFill>
                <a:latin typeface="DM Sans"/>
              </a:rPr>
              <a:t> KAP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741686"/>
            <a:ext cx="18288000" cy="260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Sermaye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Piyasası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Kurulu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(SPK),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Türkiye'de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sermaye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piyasalarının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düzenlenmesi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denetlenmesinden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sorumlu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olan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kamu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kurumudur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Kamuyu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Aydınlatma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Platformu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(KAP),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Türkiye'de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halka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açık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şirketler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sermaye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piyasası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araçları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ihraç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eden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diğer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kuruluşların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kamuyu</a:t>
            </a:r>
            <a:r>
              <a:rPr lang="en-US" sz="3000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bilgilendirme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yükümlülüklerini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yerine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getirdikleri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elektronik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sistemdir</a:t>
            </a:r>
            <a:endParaRPr lang="en-US" sz="3000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235027" y="5628897"/>
            <a:ext cx="7050820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DM Sans"/>
              </a:rPr>
              <a:t>BIST (BORSA İSTANBUL)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6509007"/>
            <a:ext cx="18288000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Hisse</a:t>
            </a:r>
            <a:r>
              <a:rPr lang="en-US" sz="3000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senetleri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tahviller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vadeli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işlemler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opsiyonlar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emtialar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diğer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finansal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araçların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alım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satım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işlemlerinin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gerçekleştirildiği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platform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sağlar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</p:txBody>
      </p:sp>
      <p:sp>
        <p:nvSpPr>
          <p:cNvPr id="7" name="Freeform 7"/>
          <p:cNvSpPr/>
          <p:nvPr/>
        </p:nvSpPr>
        <p:spPr>
          <a:xfrm>
            <a:off x="-2673548" y="7843165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5" y="0"/>
                </a:lnTo>
                <a:lnTo>
                  <a:pt x="7086595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0209" y="2183769"/>
            <a:ext cx="4161751" cy="1184729"/>
            <a:chOff x="0" y="0"/>
            <a:chExt cx="2565722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6093797" y="3882848"/>
            <a:ext cx="4161751" cy="1184729"/>
            <a:chOff x="0" y="0"/>
            <a:chExt cx="2565722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24615" y="5343801"/>
            <a:ext cx="4161751" cy="1184729"/>
            <a:chOff x="0" y="0"/>
            <a:chExt cx="2565722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6605803" y="6917556"/>
            <a:ext cx="4161751" cy="1184729"/>
            <a:chOff x="0" y="0"/>
            <a:chExt cx="2565722" cy="7303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802031" y="4168597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dirty="0" err="1">
                <a:solidFill>
                  <a:srgbClr val="051D40"/>
                </a:solidFill>
                <a:latin typeface="DM Sans Bold"/>
              </a:rPr>
              <a:t>Bilanço</a:t>
            </a:r>
            <a:endParaRPr lang="en-US" sz="3757" dirty="0">
              <a:solidFill>
                <a:srgbClr val="051D40"/>
              </a:solidFill>
              <a:latin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568245" y="2433321"/>
            <a:ext cx="3151510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dirty="0" err="1">
                <a:solidFill>
                  <a:srgbClr val="051D40"/>
                </a:solidFill>
                <a:latin typeface="DM Sans Bold"/>
              </a:rPr>
              <a:t>Gelir</a:t>
            </a:r>
            <a:r>
              <a:rPr lang="en-US" sz="3757" dirty="0">
                <a:solidFill>
                  <a:srgbClr val="051D40"/>
                </a:solidFill>
                <a:latin typeface="DM Sans Bold"/>
              </a:rPr>
              <a:t> </a:t>
            </a:r>
            <a:r>
              <a:rPr lang="en-US" sz="3757" dirty="0" err="1">
                <a:solidFill>
                  <a:srgbClr val="051D40"/>
                </a:solidFill>
                <a:latin typeface="DM Sans Bold"/>
              </a:rPr>
              <a:t>Tablosu</a:t>
            </a:r>
            <a:endParaRPr lang="en-US" sz="3757" dirty="0">
              <a:solidFill>
                <a:srgbClr val="051D40"/>
              </a:solidFill>
              <a:latin typeface="DM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221959" y="1985558"/>
            <a:ext cx="4526224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49"/>
              </a:lnSpc>
            </a:pPr>
            <a:r>
              <a:rPr lang="en-US" sz="2499">
                <a:solidFill>
                  <a:srgbClr val="FFFFFF"/>
                </a:solidFill>
                <a:latin typeface="DM Sans"/>
              </a:rPr>
              <a:t>Gelir tablosu, belirli bir dönemde şirketin gelirlerini, giderlerini ve net karını veya zararını gösterir.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48673" y="5286651"/>
            <a:ext cx="3913635" cy="128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dirty="0" err="1">
                <a:solidFill>
                  <a:srgbClr val="051D40"/>
                </a:solidFill>
                <a:latin typeface="DM Sans Bold"/>
              </a:rPr>
              <a:t>Nakit</a:t>
            </a:r>
            <a:r>
              <a:rPr lang="en-US" sz="3757" dirty="0">
                <a:solidFill>
                  <a:srgbClr val="051D40"/>
                </a:solidFill>
                <a:latin typeface="DM Sans Bold"/>
              </a:rPr>
              <a:t> </a:t>
            </a:r>
            <a:r>
              <a:rPr lang="en-US" sz="3757" dirty="0" err="1">
                <a:solidFill>
                  <a:srgbClr val="051D40"/>
                </a:solidFill>
                <a:latin typeface="DM Sans Bold"/>
              </a:rPr>
              <a:t>Akış</a:t>
            </a:r>
            <a:r>
              <a:rPr lang="en-US" sz="3757" dirty="0">
                <a:solidFill>
                  <a:srgbClr val="051D40"/>
                </a:solidFill>
                <a:latin typeface="DM Sans Bold"/>
              </a:rPr>
              <a:t> </a:t>
            </a:r>
            <a:r>
              <a:rPr lang="en-US" sz="3757" dirty="0" err="1">
                <a:solidFill>
                  <a:srgbClr val="051D40"/>
                </a:solidFill>
                <a:latin typeface="DM Sans Bold"/>
              </a:rPr>
              <a:t>Tablosu</a:t>
            </a:r>
            <a:endParaRPr lang="en-US" sz="3757" dirty="0">
              <a:solidFill>
                <a:srgbClr val="051D40"/>
              </a:solidFill>
              <a:latin typeface="DM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305039" y="6860406"/>
            <a:ext cx="2950509" cy="128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dirty="0" err="1">
                <a:solidFill>
                  <a:srgbClr val="051D40"/>
                </a:solidFill>
                <a:latin typeface="DM Sans Bold"/>
              </a:rPr>
              <a:t>Özkaynak</a:t>
            </a:r>
            <a:r>
              <a:rPr lang="en-US" sz="3757" dirty="0">
                <a:solidFill>
                  <a:srgbClr val="051D40"/>
                </a:solidFill>
                <a:latin typeface="DM Sans Bold"/>
              </a:rPr>
              <a:t> </a:t>
            </a:r>
            <a:r>
              <a:rPr lang="en-US" sz="3757" dirty="0" err="1">
                <a:solidFill>
                  <a:srgbClr val="051D40"/>
                </a:solidFill>
                <a:latin typeface="DM Sans Bold"/>
              </a:rPr>
              <a:t>Değişim</a:t>
            </a:r>
            <a:endParaRPr lang="en-US" sz="3757" dirty="0">
              <a:solidFill>
                <a:srgbClr val="051D40"/>
              </a:solidFill>
              <a:latin typeface="DM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02908" y="3863798"/>
            <a:ext cx="4490889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49"/>
              </a:lnSpc>
            </a:pPr>
            <a:r>
              <a:rPr lang="en-US" sz="2499">
                <a:solidFill>
                  <a:srgbClr val="FFFFFF"/>
                </a:solidFill>
                <a:latin typeface="DM Sans"/>
              </a:rPr>
              <a:t>Belirli bir tarihte şirketin varlıklarını, yükümlülüklerini ve özkaynaklarını gösterir.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37445" y="5624700"/>
            <a:ext cx="48849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49"/>
              </a:lnSpc>
            </a:pPr>
            <a:r>
              <a:rPr lang="en-US" sz="2499">
                <a:solidFill>
                  <a:srgbClr val="FFFFFF"/>
                </a:solidFill>
                <a:latin typeface="DM Sans"/>
              </a:rPr>
              <a:t>Belirli bir dönemde şirketin nakit girişlerini ve çıkışlarını gösterir.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70184" y="6960199"/>
            <a:ext cx="4656045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49"/>
              </a:lnSpc>
            </a:pPr>
            <a:r>
              <a:rPr lang="en-US" sz="2499">
                <a:solidFill>
                  <a:srgbClr val="FFFFFF"/>
                </a:solidFill>
                <a:latin typeface="DM Sans"/>
              </a:rPr>
              <a:t>Belirli bir dönemde şirketin özkaynaklarında meydana gelen değişiklikleri gösterir. </a:t>
            </a:r>
          </a:p>
        </p:txBody>
      </p:sp>
      <p:sp>
        <p:nvSpPr>
          <p:cNvPr id="22" name="Freeform 22"/>
          <p:cNvSpPr/>
          <p:nvPr/>
        </p:nvSpPr>
        <p:spPr>
          <a:xfrm>
            <a:off x="-2673548" y="7843165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5" y="0"/>
                </a:lnTo>
                <a:lnTo>
                  <a:pt x="7086595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3" name="Freeform 23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4" name="TextBox 24"/>
          <p:cNvSpPr txBox="1"/>
          <p:nvPr/>
        </p:nvSpPr>
        <p:spPr>
          <a:xfrm>
            <a:off x="6110395" y="641350"/>
            <a:ext cx="558724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mo Bold"/>
              </a:rPr>
              <a:t>FİNANSAL RAPORLAR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21878" y="1122998"/>
            <a:ext cx="9645210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56AEFF"/>
                </a:solidFill>
                <a:latin typeface="Now Bold"/>
              </a:rPr>
              <a:t>KORELASYON ANALİZİ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46321" y="3442099"/>
            <a:ext cx="17941679" cy="4179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İki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veya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daha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fazla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değişken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arasındaki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ilişkiyi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incelemek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bu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ilişkinin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gücünü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yönünü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belirlemek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için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kullanılan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istatistiksel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yöntemdir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Bu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çalışmada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toplam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varlıkların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hacim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değerlerinin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gelir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tablosunun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korelasyonu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yapılmıştır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Amaç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>
                <a:solidFill>
                  <a:srgbClr val="FFFFFF"/>
                </a:solidFill>
                <a:latin typeface="DM Sans Bold"/>
              </a:rPr>
              <a:t>model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kararlılığını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artırmaktır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Finansal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tablolar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yılın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Mart,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Haziran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Eylül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Aralık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aylarında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açıklanmaktadır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Hisse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fiyatları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diğer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veriler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yılda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dört</a:t>
            </a:r>
            <a:r>
              <a:rPr lang="en-US" sz="3000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 Bold"/>
              </a:rPr>
              <a:t>kısma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bölünüp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2014-2024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yılları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alınmıştır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DM Sans"/>
              </a:rPr>
              <a:t>Örneğin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;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Aralık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ayının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bilançosu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Aralık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Ocak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ve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Şubat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ayları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için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kullanılmıştır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algn="l">
              <a:lnSpc>
                <a:spcPts val="4140"/>
              </a:lnSpc>
            </a:pPr>
            <a:endParaRPr lang="en-US" sz="3000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4" name="Freeform 4"/>
          <p:cNvSpPr/>
          <p:nvPr/>
        </p:nvSpPr>
        <p:spPr>
          <a:xfrm rot="-10800000">
            <a:off x="14032876" y="-4298386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8" y="0"/>
                </a:lnTo>
                <a:lnTo>
                  <a:pt x="6452848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Freeform 5"/>
          <p:cNvSpPr/>
          <p:nvPr/>
        </p:nvSpPr>
        <p:spPr>
          <a:xfrm>
            <a:off x="-2622339" y="8857312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16962082" y="8127482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2054</Words>
  <Application>Microsoft Office PowerPoint</Application>
  <PresentationFormat>Özel</PresentationFormat>
  <Paragraphs>222</Paragraphs>
  <Slides>34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34</vt:i4>
      </vt:variant>
    </vt:vector>
  </HeadingPairs>
  <TitlesOfParts>
    <vt:vector size="41" baseType="lpstr">
      <vt:lpstr>DM Sans Bold</vt:lpstr>
      <vt:lpstr>DM Sans</vt:lpstr>
      <vt:lpstr>Arial</vt:lpstr>
      <vt:lpstr>Calibri</vt:lpstr>
      <vt:lpstr>Arimo Bold</vt:lpstr>
      <vt:lpstr>Now Bold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&amp; Yellow Professional Future Technology Presentation</dc:title>
  <cp:lastModifiedBy>TUNAHAN KAAN KELEŞ</cp:lastModifiedBy>
  <cp:revision>3</cp:revision>
  <dcterms:created xsi:type="dcterms:W3CDTF">2006-08-16T00:00:00Z</dcterms:created>
  <dcterms:modified xsi:type="dcterms:W3CDTF">2024-06-13T06:03:56Z</dcterms:modified>
  <dc:identifier>DAF7ASH4IKI</dc:identifier>
</cp:coreProperties>
</file>